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32" r:id="rId2"/>
    <p:sldId id="257" r:id="rId3"/>
    <p:sldId id="350" r:id="rId4"/>
    <p:sldId id="351" r:id="rId5"/>
    <p:sldId id="352" r:id="rId6"/>
    <p:sldId id="353" r:id="rId7"/>
    <p:sldId id="356" r:id="rId8"/>
    <p:sldId id="355" r:id="rId9"/>
    <p:sldId id="354" r:id="rId10"/>
    <p:sldId id="357" r:id="rId11"/>
    <p:sldId id="358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279" r:id="rId24"/>
    <p:sldId id="347" r:id="rId25"/>
    <p:sldId id="348" r:id="rId26"/>
    <p:sldId id="349" r:id="rId27"/>
    <p:sldId id="346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79764" autoAdjust="0"/>
  </p:normalViewPr>
  <p:slideViewPr>
    <p:cSldViewPr snapToGrid="0">
      <p:cViewPr varScale="1">
        <p:scale>
          <a:sx n="88" d="100"/>
          <a:sy n="88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r Mulić - INAŠ" userId="057400a2-6fd4-44e7-b5d4-1a6d9ecdc16d" providerId="ADAL" clId="{AD47E820-6245-4693-B396-05006610B6EA}"/>
    <pc:docChg chg="modSld">
      <pc:chgData name="Amir Mulić - INAŠ" userId="057400a2-6fd4-44e7-b5d4-1a6d9ecdc16d" providerId="ADAL" clId="{AD47E820-6245-4693-B396-05006610B6EA}" dt="2025-11-19T08:53:46.381" v="3" actId="20577"/>
      <pc:docMkLst>
        <pc:docMk/>
      </pc:docMkLst>
      <pc:sldChg chg="modSp mod">
        <pc:chgData name="Amir Mulić - INAŠ" userId="057400a2-6fd4-44e7-b5d4-1a6d9ecdc16d" providerId="ADAL" clId="{AD47E820-6245-4693-B396-05006610B6EA}" dt="2025-11-19T08:53:46.381" v="3" actId="20577"/>
        <pc:sldMkLst>
          <pc:docMk/>
          <pc:sldMk cId="2253529338" sldId="332"/>
        </pc:sldMkLst>
        <pc:spChg chg="mod">
          <ac:chgData name="Amir Mulić - INAŠ" userId="057400a2-6fd4-44e7-b5d4-1a6d9ecdc16d" providerId="ADAL" clId="{AD47E820-6245-4693-B396-05006610B6EA}" dt="2025-11-19T08:53:46.381" v="3" actId="20577"/>
          <ac:spMkLst>
            <pc:docMk/>
            <pc:sldMk cId="2253529338" sldId="332"/>
            <ac:spMk id="2" creationId="{C5E7ACD1-FA41-C06A-D560-5239682E77C6}"/>
          </ac:spMkLst>
        </pc:spChg>
      </pc:sldChg>
    </pc:docChg>
  </pc:docChgLst>
  <pc:docChgLst>
    <pc:chgData name="Aleksandra ŠTINGL" userId="9b13bb04-7a8d-4c41-bb0a-eb50603dcbc1" providerId="ADAL" clId="{D074EFAD-928C-48B6-A7CB-A4A8C811877E}"/>
    <pc:docChg chg="undo custSel addSld modSld">
      <pc:chgData name="Aleksandra ŠTINGL" userId="9b13bb04-7a8d-4c41-bb0a-eb50603dcbc1" providerId="ADAL" clId="{D074EFAD-928C-48B6-A7CB-A4A8C811877E}" dt="2025-10-28T11:04:47.102" v="12" actId="1076"/>
      <pc:docMkLst>
        <pc:docMk/>
      </pc:docMkLst>
      <pc:sldChg chg="modSp mod">
        <pc:chgData name="Aleksandra ŠTINGL" userId="9b13bb04-7a8d-4c41-bb0a-eb50603dcbc1" providerId="ADAL" clId="{D074EFAD-928C-48B6-A7CB-A4A8C811877E}" dt="2025-10-27T13:21:45.903" v="1" actId="20577"/>
        <pc:sldMkLst>
          <pc:docMk/>
          <pc:sldMk cId="2253529338" sldId="332"/>
        </pc:sldMkLst>
        <pc:spChg chg="mod">
          <ac:chgData name="Aleksandra ŠTINGL" userId="9b13bb04-7a8d-4c41-bb0a-eb50603dcbc1" providerId="ADAL" clId="{D074EFAD-928C-48B6-A7CB-A4A8C811877E}" dt="2025-10-27T13:21:45.903" v="1" actId="20577"/>
          <ac:spMkLst>
            <pc:docMk/>
            <pc:sldMk cId="2253529338" sldId="332"/>
            <ac:spMk id="3" creationId="{0B9D18CA-395C-1F65-B613-3D45C24E0BA1}"/>
          </ac:spMkLst>
        </pc:spChg>
      </pc:sldChg>
      <pc:sldChg chg="addSp delSp modSp add mod setBg">
        <pc:chgData name="Aleksandra ŠTINGL" userId="9b13bb04-7a8d-4c41-bb0a-eb50603dcbc1" providerId="ADAL" clId="{D074EFAD-928C-48B6-A7CB-A4A8C811877E}" dt="2025-10-28T11:04:47.102" v="12" actId="1076"/>
        <pc:sldMkLst>
          <pc:docMk/>
          <pc:sldMk cId="1210446833" sldId="370"/>
        </pc:sldMkLst>
        <pc:spChg chg="mod">
          <ac:chgData name="Aleksandra ŠTINGL" userId="9b13bb04-7a8d-4c41-bb0a-eb50603dcbc1" providerId="ADAL" clId="{D074EFAD-928C-48B6-A7CB-A4A8C811877E}" dt="2025-10-28T11:04:33.351" v="6" actId="26606"/>
          <ac:spMkLst>
            <pc:docMk/>
            <pc:sldMk cId="1210446833" sldId="370"/>
            <ac:spMk id="2" creationId="{15DD50BF-1A8E-4C4D-2F52-29B0DBA7D6CE}"/>
          </ac:spMkLst>
        </pc:spChg>
        <pc:spChg chg="add mod">
          <ac:chgData name="Aleksandra ŠTINGL" userId="9b13bb04-7a8d-4c41-bb0a-eb50603dcbc1" providerId="ADAL" clId="{D074EFAD-928C-48B6-A7CB-A4A8C811877E}" dt="2025-10-28T11:04:37.064" v="7" actId="478"/>
          <ac:spMkLst>
            <pc:docMk/>
            <pc:sldMk cId="1210446833" sldId="370"/>
            <ac:spMk id="5" creationId="{1173765E-395B-972C-74F6-5D22BD6A648D}"/>
          </ac:spMkLst>
        </pc:spChg>
        <pc:spChg chg="mod">
          <ac:chgData name="Aleksandra ŠTINGL" userId="9b13bb04-7a8d-4c41-bb0a-eb50603dcbc1" providerId="ADAL" clId="{D074EFAD-928C-48B6-A7CB-A4A8C811877E}" dt="2025-10-28T11:04:33.351" v="6" actId="26606"/>
          <ac:spMkLst>
            <pc:docMk/>
            <pc:sldMk cId="1210446833" sldId="370"/>
            <ac:spMk id="6" creationId="{30A57C89-4ED7-27B0-25E9-510DC6D1E26F}"/>
          </ac:spMkLst>
        </pc:spChg>
        <pc:picChg chg="add mod">
          <ac:chgData name="Aleksandra ŠTINGL" userId="9b13bb04-7a8d-4c41-bb0a-eb50603dcbc1" providerId="ADAL" clId="{D074EFAD-928C-48B6-A7CB-A4A8C811877E}" dt="2025-10-28T11:04:47.102" v="12" actId="1076"/>
          <ac:picMkLst>
            <pc:docMk/>
            <pc:sldMk cId="1210446833" sldId="370"/>
            <ac:picMk id="1027" creationId="{E67CBC48-6835-3810-2009-BEA9FACB72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19.11.2025.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71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B416A-8A1F-408A-5C95-51E494897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C64AB-262A-0AEC-B3CC-2CB7AE5D3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E06A-9904-78F2-07EE-3D7B2B459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F7777-811F-B148-B8A6-82B3B392A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49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4ABB7-6876-18B6-2056-40EE429FA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1A05A-BFC7-7090-455C-6A6BBB56C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6B98E-380C-8390-83F5-E3BCF375A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7BA1A-5C1A-30F8-C00E-B6B6B39D7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59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08E4-B05E-C982-2324-8BA5CB8A9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243B0-40B6-4F28-448D-5FD822705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74A4C-14BC-5FA1-C0E7-7F770AB01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1626A-E7C5-8CB6-661A-087CF0049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89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0C4AD-4CCB-5AEB-9557-9A35B69A3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F42E2-8EA8-B666-BC34-8EB53C6F7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71C74-6CA6-F499-FDD9-C45E7071E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62DC0-9E1F-BC6D-FA02-AFF2ACFE6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334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D848-7115-C414-FC30-E20BB44E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6740C-FB48-96D3-E0A9-25F2A090A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50D9F-CBA9-1EA7-098C-1DCC29C0C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B6ACE-1D48-7CDA-A996-4D4058C3E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593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EEF6D-F1C8-77EF-E94D-FB6A6F1D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CD596-200A-6FD5-35C8-F3143E704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CCEC8-130D-BD81-78B6-B9E51A8F8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18ACD-0186-24D2-8AAF-60DBAE436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38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9F5D-BC97-F3FB-46AE-4A70E3C30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7B4DE-A3EA-BD46-F10B-BB2A07B3F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32DB8-163D-8D62-E8DE-79B257DE0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82733-892C-0C5F-6C7D-B299C561F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59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7EC91-7115-2A22-C13E-06DE589D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E73CC-3416-9698-D865-DE114873A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D5D15-A108-8094-4255-EF2C2FB5E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DCB50-A465-537C-CBBA-B77B56851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48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4720-9B84-6B0F-FCFD-47A823E55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B5801-29B5-70F4-0E47-EE67D9A24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CC9A8-ECC7-9209-1995-D62EC4929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D8626-D77B-6872-29B5-94E1644BF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71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8500E-D74D-A682-EBA7-33CD7D0C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D8250-A662-3747-9867-F58A8F693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6BDFE-97F1-9D83-7B13-36E3902CE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AC706-2371-21B8-5302-D2EE386C0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12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029C-4812-7D8C-F1F5-7DDDD209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4FD9E-2A56-30FC-C461-88925B93A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124E3-F8C0-E771-2954-58F2A700B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AF7A7-A6F1-66A1-2E05-FE1426B79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317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CD85E-B894-5038-796F-E7FB5BB3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BACC0-E68C-C944-D54D-89F6E6F8A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DCD21-FE86-5B64-3A38-308A2503D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218DC-5480-CF46-9661-5A798AF27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206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F3A7-F2B2-F578-DA5A-5F476D07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05249-8B80-DFFB-DCAB-F815D26B1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F978B-C38F-BD65-B8A1-290C957AA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233A6-93E9-5E90-390E-10E203B48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606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E102-2813-7E7C-8303-D745FE1F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2965FF16-E857-C38F-E026-EF1B73796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55B79DF-9C55-C797-DA12-ED15F7CCB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A2131CE3-1450-C4BA-A74F-C19BEB05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878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8E3A-36C4-CD72-9328-8F2A4946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9085719B-0E60-C913-5406-CC156DABF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E5CF8FA0-01EB-B5CF-4459-06138597E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4CE21143-193B-C4F9-58E7-0AC190FE7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8245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9CCC9-7B87-364E-5987-97FB3DA55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44338BF7-E616-6DAC-103E-55B8EF7AB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8DC4F87F-F6A5-644C-2E1C-8D3A6002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849D43AD-14F2-F827-4933-C7FBE5920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5160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1A4F-A8F2-2620-A781-07B599A4B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15A7D5A8-BE94-C508-076E-F8478AC87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C2E3DC5-3D85-E718-3F78-A262F12C9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3DA064AE-80BF-0B2E-2546-24D3EFC51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282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FD21A-CAD0-480A-B4E3-5C6F14CF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ACEFB-BB80-34DE-D321-B5BBF3845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3A114-5C1C-B412-1465-9C7148BD7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06595-60EA-EC12-3B7E-29CC189D1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55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79A4F-B9E0-733D-5A7B-D0466EA8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699AC-272D-3AC9-FC82-82D871E23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33C16-E59A-E38A-A118-32F307DAA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46FDD-E08E-453D-314A-5770B7D1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8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6DE4D-A5A9-82A5-371C-2D70BC3C8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6F518-E8D3-1230-539F-010EA4C29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C4059-2E0B-A590-2A9A-291D3C288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125B8-BC1C-A387-C017-D9DBA9F35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46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DAEA-B62E-9D96-128F-5318C0C9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4CF30-4911-2F21-9D89-FBA88ABA4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704FD-B06D-9EBF-F6F0-3E78777AB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3A01-52CC-05CD-25E6-D84B10DE8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76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39FCF-D9F9-FB89-C4D2-2F45DA3A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6E248-FA12-B745-E36E-4146AD4E5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F0AB1-8596-DC84-2CE9-D43C619ED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4CF54-08CF-B39A-4081-526276B52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22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1AD55-719A-FDF2-3D02-73894555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C7ED4-8F52-228E-4FA5-3D38A2D5C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E69EA-67EC-0C16-E0A0-D8B26AF65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72667-6C6B-9B93-12F2-BAD69D290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6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FE10-15E5-0CB5-6606-766F8F01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21BA0-785F-7439-8873-8B2AF661D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47105-8B1B-DE0C-E785-4FE0931B2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87F96-0927-743C-168C-50728F004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38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19.11.2025.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19.11.2025.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19.11.2025.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19.11.2025.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19.11.2025.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19.11.2025.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19.11.2025.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19.11.2025.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19.11.2025.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4194-0824-CC1E-878C-AB5ED04B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CD1-FA41-C06A-D560-5239682E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6" y="2519680"/>
            <a:ext cx="11790311" cy="1884361"/>
          </a:xfrm>
        </p:spPr>
        <p:txBody>
          <a:bodyPr>
            <a:normAutofit/>
          </a:bodyPr>
          <a:lstStyle/>
          <a:p>
            <a:r>
              <a:rPr lang="hr-HR" sz="4000" b="1" noProof="0">
                <a:effectLst/>
              </a:rPr>
              <a:t>3. </a:t>
            </a:r>
            <a:r>
              <a:rPr lang="en-GB" sz="4000" dirty="0"/>
              <a:t>PREDAVANJE</a:t>
            </a:r>
            <a:br>
              <a:rPr lang="hr-HR" sz="4000" b="1" noProof="0" dirty="0">
                <a:effectLst/>
              </a:rPr>
            </a:br>
            <a:r>
              <a:rPr lang="en-GB" sz="4000" dirty="0"/>
              <a:t>DIGITALNA KOMUNIKACIJA</a:t>
            </a:r>
            <a:endParaRPr lang="hr-HR" sz="40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18CA-395C-1F65-B613-3D45C24E0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Naziv projekta</a:t>
            </a:r>
            <a:r>
              <a:rPr lang="hr-HR" dirty="0"/>
              <a:t>: </a:t>
            </a:r>
            <a:r>
              <a:rPr lang="hr-HR" sz="2400" dirty="0"/>
              <a:t>Sindikat novog doba “Sindikat nadohvat ruke”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400" dirty="0"/>
              <a:t>Zagreb, </a:t>
            </a:r>
            <a:r>
              <a:rPr lang="en-US" dirty="0"/>
              <a:t>21</a:t>
            </a:r>
            <a:r>
              <a:rPr lang="hr-HR" sz="2400" dirty="0"/>
              <a:t>. listopada 2025. godine</a:t>
            </a:r>
            <a:endParaRPr lang="hr-HR" sz="2400" noProof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dirty="0"/>
              <a:t>Predavač</a:t>
            </a:r>
            <a:r>
              <a:rPr lang="hr-HR" sz="2400" dirty="0"/>
              <a:t>: Anita Šola</a:t>
            </a:r>
            <a:endParaRPr lang="hr-HR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noProof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A38B-CD69-1CBB-0E3D-21046229C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2392A0C-859C-AE3E-9336-B9A34E378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E0D3-978F-EECB-07EF-F246694C3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4A4A-155E-DBD1-0783-3013A647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 err="1"/>
              <a:t>Zamke</a:t>
            </a:r>
            <a:r>
              <a:rPr lang="en-GB" dirty="0"/>
              <a:t> </a:t>
            </a:r>
            <a:r>
              <a:rPr lang="en-GB" dirty="0" err="1"/>
              <a:t>digitalnog</a:t>
            </a:r>
            <a:r>
              <a:rPr lang="en-GB" dirty="0"/>
              <a:t> </a:t>
            </a:r>
            <a:r>
              <a:rPr lang="en-GB" dirty="0" err="1"/>
              <a:t>doba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E900-6B79-7AA5-D952-BE24208C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400" b="1" dirty="0"/>
              <a:t>3. </a:t>
            </a:r>
            <a:r>
              <a:rPr lang="en-GB" sz="2400" b="1" dirty="0" err="1"/>
              <a:t>Informacijska</a:t>
            </a:r>
            <a:r>
              <a:rPr lang="en-GB" sz="2400" b="1" dirty="0"/>
              <a:t> </a:t>
            </a:r>
            <a:r>
              <a:rPr lang="en-GB" sz="2400" b="1" dirty="0" err="1"/>
              <a:t>inflacija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 err="1"/>
              <a:t>Dnevno</a:t>
            </a:r>
            <a:r>
              <a:rPr lang="en-GB" sz="2000" dirty="0"/>
              <a:t> </a:t>
            </a:r>
            <a:r>
              <a:rPr lang="en-GB" sz="2000" dirty="0" err="1"/>
              <a:t>primimo</a:t>
            </a:r>
            <a:r>
              <a:rPr lang="en-GB" sz="2000" dirty="0"/>
              <a:t> </a:t>
            </a:r>
            <a:r>
              <a:rPr lang="en-GB" sz="2000" dirty="0" err="1"/>
              <a:t>više</a:t>
            </a:r>
            <a:r>
              <a:rPr lang="en-GB" sz="2000" dirty="0"/>
              <a:t> od 120 </a:t>
            </a:r>
            <a:r>
              <a:rPr lang="en-GB" sz="2000" dirty="0" err="1"/>
              <a:t>različitih</a:t>
            </a:r>
            <a:r>
              <a:rPr lang="en-GB" sz="2000" dirty="0"/>
              <a:t> </a:t>
            </a:r>
            <a:r>
              <a:rPr lang="en-GB" sz="2000" dirty="0" err="1"/>
              <a:t>poruka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 err="1"/>
              <a:t>Većinu</a:t>
            </a:r>
            <a:r>
              <a:rPr lang="en-GB" sz="2000" dirty="0"/>
              <a:t> </a:t>
            </a:r>
            <a:r>
              <a:rPr lang="en-GB" sz="2000" dirty="0" err="1"/>
              <a:t>ih</a:t>
            </a:r>
            <a:r>
              <a:rPr lang="en-GB" sz="2000" dirty="0"/>
              <a:t> </a:t>
            </a:r>
            <a:r>
              <a:rPr lang="en-GB" sz="2000" dirty="0" err="1"/>
              <a:t>proletimo</a:t>
            </a:r>
            <a:r>
              <a:rPr lang="en-GB" sz="2000" dirty="0"/>
              <a:t> bez </a:t>
            </a:r>
            <a:r>
              <a:rPr lang="en-GB" sz="2000" dirty="0" err="1"/>
              <a:t>čitanja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500" b="1" dirty="0"/>
              <a:t>4. </a:t>
            </a:r>
            <a:r>
              <a:rPr lang="en-GB" sz="2400" b="1" dirty="0" err="1"/>
              <a:t>Anonimna</a:t>
            </a:r>
            <a:r>
              <a:rPr lang="en-GB" sz="2400" b="1" dirty="0"/>
              <a:t> </a:t>
            </a:r>
            <a:r>
              <a:rPr lang="en-GB" sz="2400" b="1" dirty="0" err="1"/>
              <a:t>hrabrost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/>
              <a:t>Online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glasniji</a:t>
            </a:r>
            <a:r>
              <a:rPr lang="en-GB" sz="2000" dirty="0"/>
              <a:t>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uživo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 err="1"/>
              <a:t>Komentar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komunikacija</a:t>
            </a:r>
            <a:r>
              <a:rPr lang="en-GB" sz="2000" dirty="0"/>
              <a:t>.</a:t>
            </a:r>
          </a:p>
          <a:p>
            <a:pPr lvl="1"/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5B8DD-3FFD-4308-0A7E-A947C8E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49C2245-5FFD-A6F3-0465-2007CEB5C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6F6B2-096B-1E34-18A8-5CCE63F42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6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68DCF-4EB3-121E-8B40-8D3BC576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2354-98BB-BA2C-783A-5C42DBDF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 err="1"/>
              <a:t>Zamke</a:t>
            </a:r>
            <a:r>
              <a:rPr lang="en-GB" dirty="0"/>
              <a:t> </a:t>
            </a:r>
            <a:r>
              <a:rPr lang="en-GB" dirty="0" err="1"/>
              <a:t>digitalnog</a:t>
            </a:r>
            <a:r>
              <a:rPr lang="en-GB" dirty="0"/>
              <a:t> </a:t>
            </a:r>
            <a:r>
              <a:rPr lang="en-GB" dirty="0" err="1"/>
              <a:t>doba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5590-744F-F69B-C99C-5578001E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400" b="1" dirty="0"/>
              <a:t>5. </a:t>
            </a:r>
            <a:r>
              <a:rPr lang="en-GB" sz="2400" b="1" dirty="0" err="1"/>
              <a:t>Gubitak</a:t>
            </a:r>
            <a:r>
              <a:rPr lang="en-GB" sz="2400" b="1" dirty="0"/>
              <a:t> </a:t>
            </a:r>
            <a:r>
              <a:rPr lang="en-GB" sz="2400" b="1" dirty="0" err="1"/>
              <a:t>konteksta</a:t>
            </a:r>
            <a:endParaRPr lang="en-GB" sz="2400" b="1" dirty="0"/>
          </a:p>
          <a:p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Bez </a:t>
            </a:r>
            <a:r>
              <a:rPr lang="en-GB" sz="2000" dirty="0" err="1"/>
              <a:t>tona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pogleda</a:t>
            </a:r>
            <a:r>
              <a:rPr lang="en-GB" sz="2000" dirty="0"/>
              <a:t>, </a:t>
            </a:r>
            <a:r>
              <a:rPr lang="en-GB" sz="2000" dirty="0" err="1"/>
              <a:t>poruka</a:t>
            </a:r>
            <a:r>
              <a:rPr lang="en-GB" sz="2000" dirty="0"/>
              <a:t> </a:t>
            </a:r>
            <a:r>
              <a:rPr lang="en-GB" sz="2000" dirty="0" err="1"/>
              <a:t>lako</a:t>
            </a:r>
            <a:r>
              <a:rPr lang="en-GB" sz="2000" dirty="0"/>
              <a:t> </a:t>
            </a:r>
            <a:r>
              <a:rPr lang="en-GB" sz="2000" dirty="0" err="1"/>
              <a:t>zvuči</a:t>
            </a:r>
            <a:r>
              <a:rPr lang="en-GB" sz="2000" dirty="0"/>
              <a:t> </a:t>
            </a:r>
            <a:r>
              <a:rPr lang="en-GB" sz="2000" dirty="0" err="1"/>
              <a:t>pogrešno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Pisano ≠ </a:t>
            </a:r>
            <a:r>
              <a:rPr lang="en-GB" sz="2000" dirty="0" err="1"/>
              <a:t>izgovoreno</a:t>
            </a:r>
            <a:r>
              <a:rPr lang="en-GB" sz="2000" dirty="0"/>
              <a:t>.</a:t>
            </a:r>
          </a:p>
          <a:p>
            <a:pPr marL="457200" lvl="1" indent="0" algn="ctr">
              <a:buNone/>
            </a:pPr>
            <a:endParaRPr lang="en-GB" sz="2000" dirty="0"/>
          </a:p>
          <a:p>
            <a:pPr marL="457200" lvl="1" indent="0" algn="ctr">
              <a:buNone/>
            </a:pPr>
            <a:r>
              <a:rPr lang="en-GB" sz="4000" b="1" dirty="0" err="1"/>
              <a:t>Nije</a:t>
            </a:r>
            <a:r>
              <a:rPr lang="en-GB" sz="4000" b="1" dirty="0"/>
              <a:t> </a:t>
            </a:r>
            <a:r>
              <a:rPr lang="en-GB" sz="4000" b="1" dirty="0" err="1"/>
              <a:t>važno</a:t>
            </a:r>
            <a:r>
              <a:rPr lang="en-GB" sz="4000" b="1" dirty="0"/>
              <a:t> </a:t>
            </a:r>
            <a:r>
              <a:rPr lang="en-GB" sz="4000" b="1" dirty="0" err="1"/>
              <a:t>što</a:t>
            </a:r>
            <a:r>
              <a:rPr lang="en-GB" sz="4000" b="1" dirty="0"/>
              <a:t> </a:t>
            </a:r>
            <a:r>
              <a:rPr lang="en-GB" sz="4000" b="1" dirty="0" err="1"/>
              <a:t>smo</a:t>
            </a:r>
            <a:r>
              <a:rPr lang="en-GB" sz="4000" b="1" dirty="0"/>
              <a:t> </a:t>
            </a:r>
            <a:r>
              <a:rPr lang="en-GB" sz="4000" b="1" dirty="0" err="1"/>
              <a:t>rekli</a:t>
            </a:r>
            <a:r>
              <a:rPr lang="en-GB" sz="4000" b="1" dirty="0"/>
              <a:t>, </a:t>
            </a:r>
            <a:r>
              <a:rPr lang="en-GB" sz="4000" b="1" dirty="0" err="1"/>
              <a:t>nego</a:t>
            </a:r>
            <a:r>
              <a:rPr lang="en-GB" sz="4000" b="1" dirty="0"/>
              <a:t> </a:t>
            </a:r>
            <a:r>
              <a:rPr lang="en-GB" sz="4000" b="1" dirty="0" err="1"/>
              <a:t>što</a:t>
            </a:r>
            <a:r>
              <a:rPr lang="en-GB" sz="4000" b="1" dirty="0"/>
              <a:t> je </a:t>
            </a:r>
            <a:r>
              <a:rPr lang="en-GB" sz="4000" b="1" dirty="0" err="1"/>
              <a:t>druga</a:t>
            </a:r>
            <a:r>
              <a:rPr lang="en-GB" sz="4000" b="1" dirty="0"/>
              <a:t> </a:t>
            </a:r>
            <a:r>
              <a:rPr lang="en-GB" sz="4000" b="1" dirty="0" err="1"/>
              <a:t>strana</a:t>
            </a:r>
            <a:r>
              <a:rPr lang="en-GB" sz="4000" b="1" dirty="0"/>
              <a:t> </a:t>
            </a:r>
            <a:r>
              <a:rPr lang="en-GB" sz="4000" b="1" dirty="0" err="1"/>
              <a:t>čula</a:t>
            </a:r>
            <a:r>
              <a:rPr lang="en-GB" sz="4000" b="1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32BD8-1362-A29B-9BE4-5FBE477B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130B341-1875-3EB9-F1C8-58F5471DC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95992F-2CC8-1E21-BA25-58C3EBFD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00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2184-C6BE-4736-A2D3-DF7786AE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2B08-11C5-ABED-1FD3-4DBC5030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4. Kako </a:t>
            </a:r>
            <a:r>
              <a:rPr lang="en-GB" dirty="0" err="1"/>
              <a:t>digitalna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 </a:t>
            </a:r>
            <a:r>
              <a:rPr lang="en-GB" dirty="0" err="1"/>
              <a:t>mijenja</a:t>
            </a:r>
            <a:r>
              <a:rPr lang="en-GB" dirty="0"/>
              <a:t> </a:t>
            </a:r>
            <a:r>
              <a:rPr lang="en-GB" dirty="0" err="1"/>
              <a:t>generacije</a:t>
            </a:r>
            <a:r>
              <a:rPr lang="en-GB" dirty="0"/>
              <a:t>?</a:t>
            </a: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BD351A-73DC-7655-6E22-7093A503C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899627"/>
              </p:ext>
            </p:extLst>
          </p:nvPr>
        </p:nvGraphicFramePr>
        <p:xfrm>
          <a:off x="606426" y="1813810"/>
          <a:ext cx="10979148" cy="2905987"/>
        </p:xfrm>
        <a:graphic>
          <a:graphicData uri="http://schemas.openxmlformats.org/drawingml/2006/table">
            <a:tbl>
              <a:tblPr/>
              <a:tblGrid>
                <a:gridCol w="2744787">
                  <a:extLst>
                    <a:ext uri="{9D8B030D-6E8A-4147-A177-3AD203B41FA5}">
                      <a16:colId xmlns:a16="http://schemas.microsoft.com/office/drawing/2014/main" val="2631454036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1919114168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965815753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3614344316"/>
                    </a:ext>
                  </a:extLst>
                </a:gridCol>
              </a:tblGrid>
              <a:tr h="62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 err="1"/>
                        <a:t>Generacija</a:t>
                      </a:r>
                      <a:endParaRPr lang="en-GB" sz="25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/>
                        <a:t>Kanal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/>
                        <a:t>Stil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 err="1"/>
                        <a:t>Poruka</a:t>
                      </a:r>
                      <a:endParaRPr lang="en-GB" sz="25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32017"/>
                  </a:ext>
                </a:extLst>
              </a:tr>
              <a:tr h="4809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Baby boom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Telefon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Formalno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“Službeno”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3588"/>
                  </a:ext>
                </a:extLst>
              </a:tr>
              <a:tr h="4809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Gen 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E-mail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Strukturirano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“U prilogu vam šaljem”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798192"/>
                  </a:ext>
                </a:extLst>
              </a:tr>
              <a:tr h="4809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Milenijalci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Chat, Zoom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Neformalno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“Pošalji link”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242238"/>
                  </a:ext>
                </a:extLst>
              </a:tr>
              <a:tr h="8417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Gen 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TikTok, DM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Vizualno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“Ako </a:t>
                      </a:r>
                      <a:r>
                        <a:rPr lang="en-GB" sz="1800" dirty="0" err="1"/>
                        <a:t>nije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snimljeno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nije</a:t>
                      </a:r>
                      <a:r>
                        <a:rPr lang="en-GB" sz="1800" dirty="0"/>
                        <a:t> se </a:t>
                      </a:r>
                      <a:r>
                        <a:rPr lang="en-GB" sz="1800" dirty="0" err="1"/>
                        <a:t>dogodilo</a:t>
                      </a:r>
                      <a:r>
                        <a:rPr lang="en-GB" sz="1800" dirty="0"/>
                        <a:t>.”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601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FD621-4C7E-1E0F-99D6-8F70216F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86DAB21-C41C-40A1-FBE7-22E02343F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F9A59-FF34-E3FC-940C-8D21AFE5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70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CDBAE-E6DD-5AAB-0BB0-7A227A5F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FFBE-D389-881C-5CDF-3A37DC7E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" y="2495350"/>
            <a:ext cx="5308005" cy="1325563"/>
          </a:xfrm>
        </p:spPr>
        <p:txBody>
          <a:bodyPr>
            <a:noAutofit/>
          </a:bodyPr>
          <a:lstStyle/>
          <a:p>
            <a:r>
              <a:rPr lang="en-GB" sz="3000" dirty="0" err="1"/>
              <a:t>Svaka</a:t>
            </a:r>
            <a:r>
              <a:rPr lang="en-GB" sz="3000" dirty="0"/>
              <a:t> </a:t>
            </a:r>
            <a:r>
              <a:rPr lang="en-GB" sz="3000" dirty="0" err="1"/>
              <a:t>generacija</a:t>
            </a:r>
            <a:r>
              <a:rPr lang="en-GB" sz="3000" dirty="0"/>
              <a:t> </a:t>
            </a:r>
            <a:r>
              <a:rPr lang="en-GB" sz="3000" dirty="0" err="1"/>
              <a:t>govori</a:t>
            </a:r>
            <a:r>
              <a:rPr lang="en-GB" sz="3000" dirty="0"/>
              <a:t> </a:t>
            </a:r>
            <a:r>
              <a:rPr lang="en-GB" sz="3000" dirty="0" err="1"/>
              <a:t>istu</a:t>
            </a:r>
            <a:r>
              <a:rPr lang="en-GB" sz="3000" dirty="0"/>
              <a:t> </a:t>
            </a:r>
            <a:r>
              <a:rPr lang="en-GB" sz="3000" dirty="0" err="1"/>
              <a:t>stvar</a:t>
            </a:r>
            <a:r>
              <a:rPr lang="en-GB" sz="3000" dirty="0"/>
              <a:t>, </a:t>
            </a:r>
            <a:r>
              <a:rPr lang="en-GB" sz="3000" dirty="0" err="1"/>
              <a:t>samo</a:t>
            </a:r>
            <a:r>
              <a:rPr lang="en-GB" sz="3000" dirty="0"/>
              <a:t> </a:t>
            </a:r>
            <a:r>
              <a:rPr lang="en-GB" sz="3000" dirty="0" err="1"/>
              <a:t>drugim</a:t>
            </a:r>
            <a:r>
              <a:rPr lang="en-GB" sz="3000" dirty="0"/>
              <a:t> </a:t>
            </a:r>
            <a:r>
              <a:rPr lang="en-GB" sz="3000" dirty="0" err="1"/>
              <a:t>jezikom</a:t>
            </a:r>
            <a:r>
              <a:rPr lang="en-GB" sz="3000" dirty="0"/>
              <a:t>. 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Gen Z </a:t>
            </a:r>
            <a:r>
              <a:rPr lang="en-GB" sz="3000" dirty="0" err="1"/>
              <a:t>čita</a:t>
            </a:r>
            <a:r>
              <a:rPr lang="en-GB" sz="3000" dirty="0"/>
              <a:t> 40% </a:t>
            </a:r>
            <a:r>
              <a:rPr lang="en-GB" sz="3000" dirty="0" err="1"/>
              <a:t>manje</a:t>
            </a:r>
            <a:r>
              <a:rPr lang="en-GB" sz="3000" dirty="0"/>
              <a:t> </a:t>
            </a:r>
            <a:r>
              <a:rPr lang="en-GB" sz="3000" dirty="0" err="1"/>
              <a:t>teksta</a:t>
            </a:r>
            <a:r>
              <a:rPr lang="en-GB" sz="3000" dirty="0"/>
              <a:t>, </a:t>
            </a:r>
            <a:r>
              <a:rPr lang="en-GB" sz="3000" dirty="0" err="1"/>
              <a:t>ali</a:t>
            </a:r>
            <a:r>
              <a:rPr lang="en-GB" sz="3000" dirty="0"/>
              <a:t> </a:t>
            </a:r>
            <a:r>
              <a:rPr lang="en-GB" sz="3000" dirty="0" err="1"/>
              <a:t>reagira</a:t>
            </a:r>
            <a:r>
              <a:rPr lang="en-GB" sz="3000" dirty="0"/>
              <a:t> 3x </a:t>
            </a:r>
            <a:r>
              <a:rPr lang="en-GB" sz="3000" dirty="0" err="1"/>
              <a:t>brže</a:t>
            </a:r>
            <a:r>
              <a:rPr lang="en-GB" sz="3000" dirty="0"/>
              <a:t> </a:t>
            </a:r>
            <a:r>
              <a:rPr lang="en-GB" sz="3000" dirty="0" err="1"/>
              <a:t>na</a:t>
            </a:r>
            <a:r>
              <a:rPr lang="en-GB" sz="3000" dirty="0"/>
              <a:t> emoji </a:t>
            </a:r>
            <a:r>
              <a:rPr lang="en-GB" sz="3000" dirty="0" err="1"/>
              <a:t>i</a:t>
            </a:r>
            <a:r>
              <a:rPr lang="en-GB" sz="3000" dirty="0"/>
              <a:t> </a:t>
            </a:r>
            <a:r>
              <a:rPr lang="en-GB" sz="3000" dirty="0" err="1"/>
              <a:t>boju</a:t>
            </a:r>
            <a:r>
              <a:rPr lang="en-GB" sz="3000" dirty="0"/>
              <a:t>.</a:t>
            </a:r>
            <a:endParaRPr lang="hr-HR" sz="3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3AC95-897A-B81F-2BE8-88802EF4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13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3CA2D17-7395-2DF8-11BE-524CB6EE6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A0BF9-53AC-A721-4741-F03C15EA9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0" name="Content Placeholder 9" descr="A collage of people with different expressions&#10;&#10;AI-generated content may be incorrect.">
            <a:extLst>
              <a:ext uri="{FF2B5EF4-FFF2-40B4-BE49-F238E27FC236}">
                <a16:creationId xmlns:a16="http://schemas.microsoft.com/office/drawing/2014/main" id="{969E762C-170B-C665-D187-C8F788AA8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38" y="975330"/>
            <a:ext cx="4634555" cy="4548585"/>
          </a:xfrm>
        </p:spPr>
      </p:pic>
    </p:spTree>
    <p:extLst>
      <p:ext uri="{BB962C8B-B14F-4D97-AF65-F5344CB8AC3E}">
        <p14:creationId xmlns:p14="http://schemas.microsoft.com/office/powerpoint/2010/main" val="42276747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679FE-D27A-8C85-A591-D055AA875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DF29-5619-E228-D6EF-DA2399C9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5. </a:t>
            </a:r>
            <a:r>
              <a:rPr lang="en-GB" dirty="0" err="1"/>
              <a:t>Šuma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: </a:t>
            </a:r>
            <a:r>
              <a:rPr lang="en-GB" dirty="0" err="1"/>
              <a:t>kako</a:t>
            </a:r>
            <a:r>
              <a:rPr lang="en-GB" dirty="0"/>
              <a:t> se ne </a:t>
            </a:r>
            <a:r>
              <a:rPr lang="en-GB" dirty="0" err="1"/>
              <a:t>izgubiti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A3C-A634-C5BD-8E7D-284A1AD5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400" dirty="0"/>
              <a:t>Ako ne </a:t>
            </a:r>
            <a:r>
              <a:rPr lang="en-GB" sz="2400" dirty="0" err="1"/>
              <a:t>znaš</a:t>
            </a:r>
            <a:r>
              <a:rPr lang="en-GB" sz="2400" dirty="0"/>
              <a:t> </a:t>
            </a:r>
            <a:r>
              <a:rPr lang="en-GB" sz="2400" dirty="0" err="1"/>
              <a:t>cilj</a:t>
            </a:r>
            <a:r>
              <a:rPr lang="en-GB" sz="2400" dirty="0"/>
              <a:t> – ne </a:t>
            </a:r>
            <a:r>
              <a:rPr lang="en-GB" sz="2400" dirty="0" err="1"/>
              <a:t>šalji</a:t>
            </a:r>
            <a:r>
              <a:rPr lang="en-GB" sz="2400" dirty="0"/>
              <a:t> </a:t>
            </a:r>
            <a:r>
              <a:rPr lang="en-GB" sz="2400" dirty="0" err="1"/>
              <a:t>poruku</a:t>
            </a:r>
            <a:r>
              <a:rPr lang="en-GB" sz="2400" dirty="0"/>
              <a:t>.</a:t>
            </a:r>
          </a:p>
          <a:p>
            <a:r>
              <a:rPr lang="en-GB" sz="2400" dirty="0"/>
              <a:t>Ako </a:t>
            </a:r>
            <a:r>
              <a:rPr lang="en-GB" sz="2400" dirty="0" err="1"/>
              <a:t>nije</a:t>
            </a:r>
            <a:r>
              <a:rPr lang="en-GB" sz="2400" dirty="0"/>
              <a:t> za </a:t>
            </a:r>
            <a:r>
              <a:rPr lang="en-GB" sz="2400" dirty="0" err="1"/>
              <a:t>sve</a:t>
            </a:r>
            <a:r>
              <a:rPr lang="en-GB" sz="2400" dirty="0"/>
              <a:t> – ne </a:t>
            </a:r>
            <a:r>
              <a:rPr lang="en-GB" sz="2400" dirty="0" err="1"/>
              <a:t>šalji</a:t>
            </a:r>
            <a:r>
              <a:rPr lang="en-GB" sz="2400" dirty="0"/>
              <a:t> </a:t>
            </a:r>
            <a:r>
              <a:rPr lang="en-GB" sz="2400" dirty="0" err="1"/>
              <a:t>svima</a:t>
            </a:r>
            <a:r>
              <a:rPr lang="en-GB" sz="2400" dirty="0"/>
              <a:t>.</a:t>
            </a:r>
          </a:p>
          <a:p>
            <a:r>
              <a:rPr lang="en-GB" sz="2400" dirty="0"/>
              <a:t>Ako </a:t>
            </a:r>
            <a:r>
              <a:rPr lang="en-GB" sz="2400" dirty="0" err="1"/>
              <a:t>treba</a:t>
            </a:r>
            <a:r>
              <a:rPr lang="en-GB" sz="2400" dirty="0"/>
              <a:t> </a:t>
            </a:r>
            <a:r>
              <a:rPr lang="en-GB" sz="2400" dirty="0" err="1"/>
              <a:t>skrolati</a:t>
            </a:r>
            <a:r>
              <a:rPr lang="en-GB" sz="2400" dirty="0"/>
              <a:t> – </a:t>
            </a:r>
            <a:r>
              <a:rPr lang="en-GB" sz="2400" dirty="0" err="1"/>
              <a:t>izgubili</a:t>
            </a:r>
            <a:r>
              <a:rPr lang="en-GB" sz="2400" dirty="0"/>
              <a:t> </a:t>
            </a:r>
            <a:r>
              <a:rPr lang="en-GB" sz="2400" dirty="0" err="1"/>
              <a:t>smo</a:t>
            </a:r>
            <a:r>
              <a:rPr lang="en-GB" sz="2400" dirty="0"/>
              <a:t> </a:t>
            </a:r>
            <a:r>
              <a:rPr lang="en-GB" sz="2400" dirty="0" err="1"/>
              <a:t>ih</a:t>
            </a:r>
            <a:r>
              <a:rPr lang="en-GB" sz="2400" dirty="0"/>
              <a:t>.</a:t>
            </a:r>
          </a:p>
          <a:p>
            <a:endParaRPr lang="en-GB" sz="2400" b="1" dirty="0"/>
          </a:p>
          <a:p>
            <a:pPr marL="0" indent="0" algn="ctr">
              <a:buNone/>
            </a:pPr>
            <a:r>
              <a:rPr lang="en-GB" sz="4000" b="1" dirty="0"/>
              <a:t>U </a:t>
            </a:r>
            <a:r>
              <a:rPr lang="en-GB" sz="4000" b="1" dirty="0" err="1"/>
              <a:t>digitalnoj</a:t>
            </a:r>
            <a:r>
              <a:rPr lang="en-GB" sz="4000" b="1" dirty="0"/>
              <a:t> </a:t>
            </a:r>
            <a:r>
              <a:rPr lang="en-GB" sz="4000" b="1" dirty="0" err="1"/>
              <a:t>šumi</a:t>
            </a:r>
            <a:r>
              <a:rPr lang="en-GB" sz="4000" b="1" dirty="0"/>
              <a:t> ne </a:t>
            </a:r>
            <a:r>
              <a:rPr lang="en-GB" sz="4000" b="1" dirty="0" err="1"/>
              <a:t>preživljava</a:t>
            </a:r>
            <a:r>
              <a:rPr lang="en-GB" sz="4000" b="1" dirty="0"/>
              <a:t> </a:t>
            </a:r>
            <a:r>
              <a:rPr lang="en-GB" sz="4000" b="1" dirty="0" err="1"/>
              <a:t>onaj</a:t>
            </a:r>
            <a:r>
              <a:rPr lang="en-GB" sz="4000" b="1" dirty="0"/>
              <a:t> </a:t>
            </a:r>
            <a:r>
              <a:rPr lang="en-GB" sz="4000" b="1" dirty="0" err="1"/>
              <a:t>tko</a:t>
            </a:r>
            <a:r>
              <a:rPr lang="en-GB" sz="4000" b="1" dirty="0"/>
              <a:t> </a:t>
            </a:r>
            <a:r>
              <a:rPr lang="en-GB" sz="4000" b="1" dirty="0" err="1"/>
              <a:t>najviše</a:t>
            </a:r>
            <a:r>
              <a:rPr lang="en-GB" sz="4000" b="1" dirty="0"/>
              <a:t> </a:t>
            </a:r>
            <a:r>
              <a:rPr lang="en-GB" sz="4000" b="1" dirty="0" err="1"/>
              <a:t>govori</a:t>
            </a:r>
            <a:r>
              <a:rPr lang="en-GB" sz="4000" b="1" dirty="0"/>
              <a:t>, </a:t>
            </a:r>
            <a:r>
              <a:rPr lang="en-GB" sz="4000" b="1" dirty="0" err="1"/>
              <a:t>nego</a:t>
            </a:r>
            <a:r>
              <a:rPr lang="en-GB" sz="4000" b="1" dirty="0"/>
              <a:t> </a:t>
            </a:r>
            <a:r>
              <a:rPr lang="en-GB" sz="4000" b="1" dirty="0" err="1"/>
              <a:t>tko</a:t>
            </a:r>
            <a:r>
              <a:rPr lang="en-GB" sz="4000" b="1" dirty="0"/>
              <a:t> </a:t>
            </a:r>
            <a:r>
              <a:rPr lang="en-GB" sz="4000" b="1" dirty="0" err="1"/>
              <a:t>zna</a:t>
            </a:r>
            <a:r>
              <a:rPr lang="en-GB" sz="4000" b="1" dirty="0"/>
              <a:t> </a:t>
            </a:r>
            <a:r>
              <a:rPr lang="en-GB" sz="4000" b="1" dirty="0" err="1"/>
              <a:t>filtrirati</a:t>
            </a:r>
            <a:r>
              <a:rPr lang="en-GB" sz="4000" b="1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8C5A2-B07B-6A60-DC9F-3166BD39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14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233162D-62A8-73AC-3106-9EA37F767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036E4-1EED-F7EC-3AC2-DA934249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80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AF823-D90A-E2C9-9654-4EBF2335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B6E9-B31C-7A3E-ACF2-31DFD32D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6. </a:t>
            </a:r>
            <a:r>
              <a:rPr lang="en-GB" dirty="0" err="1"/>
              <a:t>Što</a:t>
            </a:r>
            <a:r>
              <a:rPr lang="en-GB" dirty="0"/>
              <a:t> da, </a:t>
            </a:r>
            <a:r>
              <a:rPr lang="en-GB" dirty="0" err="1"/>
              <a:t>što</a:t>
            </a:r>
            <a:r>
              <a:rPr lang="en-GB" dirty="0"/>
              <a:t> ne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zašto</a:t>
            </a: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F901CF-73BC-AD6C-CE8A-644197CCE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16738"/>
              </p:ext>
            </p:extLst>
          </p:nvPr>
        </p:nvGraphicFramePr>
        <p:xfrm>
          <a:off x="606425" y="1537706"/>
          <a:ext cx="10979151" cy="3044931"/>
        </p:xfrm>
        <a:graphic>
          <a:graphicData uri="http://schemas.openxmlformats.org/drawingml/2006/table">
            <a:tbl>
              <a:tblPr/>
              <a:tblGrid>
                <a:gridCol w="3659717">
                  <a:extLst>
                    <a:ext uri="{9D8B030D-6E8A-4147-A177-3AD203B41FA5}">
                      <a16:colId xmlns:a16="http://schemas.microsoft.com/office/drawing/2014/main" val="3901472012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2928340018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443091953"/>
                    </a:ext>
                  </a:extLst>
                </a:gridCol>
              </a:tblGrid>
              <a:tr h="7432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 err="1"/>
                        <a:t>Što</a:t>
                      </a:r>
                      <a:r>
                        <a:rPr lang="en-GB" sz="2500" b="1" dirty="0"/>
                        <a:t> 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 err="1"/>
                        <a:t>Što</a:t>
                      </a:r>
                      <a:r>
                        <a:rPr lang="en-GB" sz="2500" b="1" dirty="0"/>
                        <a:t> 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500" b="1" dirty="0" err="1"/>
                        <a:t>Zašto</a:t>
                      </a:r>
                      <a:endParaRPr lang="en-GB" sz="25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860809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Kratko i jasno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Duga rečenica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Fokus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776830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Ljubazan ton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CAPS LOCK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Povjerenje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241341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Rok i akcija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“Kad stignemo”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Odgovornost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26897"/>
                  </a:ext>
                </a:extLst>
              </a:tr>
              <a:tr h="575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Osobno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Copy-paste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Autentičnost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51166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1844A-35C1-2430-1799-28D0A0DC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15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7F97ECDB-B8A6-6AC3-9A15-46778D6F5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55D42-D520-E019-691F-33C05ECC0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21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3361E-A877-55B4-5704-9AC6A689C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3089-EA68-85E1-AF1E-D3BBB7D7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7. </a:t>
            </a:r>
            <a:r>
              <a:rPr lang="hr-HR" dirty="0"/>
              <a:t>Deset digitalnih zapovijedi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D471-6884-6F4C-903C-59F4EEA33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1. Ne </a:t>
            </a:r>
            <a:r>
              <a:rPr lang="en-GB" sz="2400" b="1" dirty="0" err="1"/>
              <a:t>šalji</a:t>
            </a:r>
            <a:r>
              <a:rPr lang="en-GB" sz="2400" b="1" dirty="0"/>
              <a:t> mail bez </a:t>
            </a:r>
            <a:r>
              <a:rPr lang="en-GB" sz="2400" b="1" dirty="0" err="1"/>
              <a:t>naslova</a:t>
            </a:r>
            <a:r>
              <a:rPr lang="en-GB" sz="2400" b="1" dirty="0"/>
              <a:t>.</a:t>
            </a:r>
          </a:p>
          <a:p>
            <a:r>
              <a:rPr lang="en-GB" sz="2400" dirty="0"/>
              <a:t>Jer mail bez </a:t>
            </a:r>
            <a:r>
              <a:rPr lang="en-GB" sz="2400" dirty="0" err="1"/>
              <a:t>naslova</a:t>
            </a:r>
            <a:r>
              <a:rPr lang="en-GB" sz="2400" dirty="0"/>
              <a:t> je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dopis</a:t>
            </a:r>
            <a:r>
              <a:rPr lang="en-GB" sz="2400" dirty="0"/>
              <a:t> bez </a:t>
            </a:r>
            <a:r>
              <a:rPr lang="en-GB" sz="2400" dirty="0" err="1"/>
              <a:t>potpisa</a:t>
            </a:r>
            <a:r>
              <a:rPr lang="en-GB" sz="2400" dirty="0"/>
              <a:t> – </a:t>
            </a:r>
            <a:r>
              <a:rPr lang="en-GB" sz="2400" dirty="0" err="1"/>
              <a:t>nitko</a:t>
            </a:r>
            <a:r>
              <a:rPr lang="en-GB" sz="2400" dirty="0"/>
              <a:t> ne </a:t>
            </a:r>
            <a:r>
              <a:rPr lang="en-GB" sz="2400" dirty="0" err="1"/>
              <a:t>zna</a:t>
            </a:r>
            <a:r>
              <a:rPr lang="en-GB" sz="2400" dirty="0"/>
              <a:t> od </a:t>
            </a:r>
            <a:r>
              <a:rPr lang="en-GB" sz="2400" dirty="0" err="1"/>
              <a:t>koga</a:t>
            </a:r>
            <a:r>
              <a:rPr lang="en-GB" sz="2400" dirty="0"/>
              <a:t> </a:t>
            </a:r>
            <a:r>
              <a:rPr lang="en-GB" sz="2400" dirty="0" err="1"/>
              <a:t>dolazi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što</a:t>
            </a:r>
            <a:r>
              <a:rPr lang="en-GB" sz="2400" dirty="0"/>
              <a:t> </a:t>
            </a:r>
            <a:r>
              <a:rPr lang="en-GB" sz="2400" dirty="0" err="1"/>
              <a:t>želi</a:t>
            </a:r>
            <a:r>
              <a:rPr lang="en-GB" sz="2400" dirty="0"/>
              <a:t>.</a:t>
            </a:r>
          </a:p>
          <a:p>
            <a:r>
              <a:rPr lang="en-GB" sz="2400" dirty="0"/>
              <a:t>Ako </a:t>
            </a:r>
            <a:r>
              <a:rPr lang="en-GB" sz="2400" dirty="0" err="1"/>
              <a:t>napišeš</a:t>
            </a:r>
            <a:r>
              <a:rPr lang="en-GB" sz="2400" dirty="0"/>
              <a:t> “</a:t>
            </a:r>
            <a:r>
              <a:rPr lang="en-GB" sz="2400" dirty="0" err="1"/>
              <a:t>Molba</a:t>
            </a:r>
            <a:r>
              <a:rPr lang="en-GB" sz="2400" dirty="0"/>
              <a:t> za </a:t>
            </a:r>
            <a:r>
              <a:rPr lang="en-GB" sz="2400" dirty="0" err="1"/>
              <a:t>slobodan</a:t>
            </a:r>
            <a:r>
              <a:rPr lang="en-GB" sz="2400" dirty="0"/>
              <a:t> dan”, </a:t>
            </a:r>
            <a:r>
              <a:rPr lang="en-GB" sz="2400" dirty="0" err="1"/>
              <a:t>šanse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da </a:t>
            </a:r>
            <a:r>
              <a:rPr lang="en-GB" sz="2400" dirty="0" err="1"/>
              <a:t>će</a:t>
            </a:r>
            <a:r>
              <a:rPr lang="en-GB" sz="2400" dirty="0"/>
              <a:t> </a:t>
            </a:r>
            <a:r>
              <a:rPr lang="en-GB" sz="2400" dirty="0" err="1"/>
              <a:t>ti</a:t>
            </a:r>
            <a:r>
              <a:rPr lang="en-GB" sz="2400" dirty="0"/>
              <a:t> ga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dati</a:t>
            </a:r>
            <a:r>
              <a:rPr lang="en-GB" sz="2400" dirty="0"/>
              <a:t>. Ako </a:t>
            </a:r>
            <a:r>
              <a:rPr lang="en-GB" sz="2400" dirty="0" err="1"/>
              <a:t>napišeš</a:t>
            </a:r>
            <a:r>
              <a:rPr lang="en-GB" sz="2400" dirty="0"/>
              <a:t> “</a:t>
            </a:r>
            <a:r>
              <a:rPr lang="en-GB" sz="2400" dirty="0" err="1"/>
              <a:t>Važno</a:t>
            </a:r>
            <a:r>
              <a:rPr lang="en-GB" sz="2400" dirty="0"/>
              <a:t>!!!” </a:t>
            </a:r>
            <a:r>
              <a:rPr lang="en-GB" sz="2400" dirty="0" err="1"/>
              <a:t>vjerojatno</a:t>
            </a:r>
            <a:r>
              <a:rPr lang="en-GB" sz="2400" dirty="0"/>
              <a:t> </a:t>
            </a:r>
            <a:r>
              <a:rPr lang="en-GB" sz="2400" dirty="0" err="1"/>
              <a:t>neće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2. Ne </a:t>
            </a:r>
            <a:r>
              <a:rPr lang="en-GB" sz="2400" b="1" dirty="0" err="1"/>
              <a:t>koristi</a:t>
            </a:r>
            <a:r>
              <a:rPr lang="en-GB" sz="2400" b="1" dirty="0"/>
              <a:t> CAPS LOCK </a:t>
            </a:r>
            <a:r>
              <a:rPr lang="en-GB" sz="2400" b="1" dirty="0" err="1"/>
              <a:t>kao</a:t>
            </a:r>
            <a:r>
              <a:rPr lang="en-GB" sz="2400" b="1" dirty="0"/>
              <a:t> </a:t>
            </a:r>
            <a:r>
              <a:rPr lang="en-GB" sz="2400" b="1" dirty="0" err="1"/>
              <a:t>megafon</a:t>
            </a:r>
            <a:r>
              <a:rPr lang="en-GB" sz="2400" b="1" dirty="0"/>
              <a:t>.</a:t>
            </a:r>
          </a:p>
          <a:p>
            <a:r>
              <a:rPr lang="en-GB" sz="2400" dirty="0" err="1"/>
              <a:t>Vikanje</a:t>
            </a:r>
            <a:r>
              <a:rPr lang="en-GB" sz="2400" dirty="0"/>
              <a:t> ne </a:t>
            </a:r>
            <a:r>
              <a:rPr lang="en-GB" sz="2400" dirty="0" err="1"/>
              <a:t>čini</a:t>
            </a:r>
            <a:r>
              <a:rPr lang="en-GB" sz="2400" dirty="0"/>
              <a:t> </a:t>
            </a:r>
            <a:r>
              <a:rPr lang="en-GB" sz="2400" dirty="0" err="1"/>
              <a:t>poruku</a:t>
            </a:r>
            <a:r>
              <a:rPr lang="en-GB" sz="2400" dirty="0"/>
              <a:t> </a:t>
            </a:r>
            <a:r>
              <a:rPr lang="en-GB" sz="2400" dirty="0" err="1"/>
              <a:t>važnijom</a:t>
            </a:r>
            <a:r>
              <a:rPr lang="en-GB" sz="2400" dirty="0"/>
              <a:t>.</a:t>
            </a:r>
          </a:p>
          <a:p>
            <a:r>
              <a:rPr lang="en-GB" sz="2400" dirty="0"/>
              <a:t>U </a:t>
            </a:r>
            <a:r>
              <a:rPr lang="en-GB" sz="2400" dirty="0" err="1"/>
              <a:t>digitalnom</a:t>
            </a:r>
            <a:r>
              <a:rPr lang="en-GB" sz="2400" dirty="0"/>
              <a:t> </a:t>
            </a:r>
            <a:r>
              <a:rPr lang="en-GB" sz="2400" dirty="0" err="1"/>
              <a:t>svijetu</a:t>
            </a:r>
            <a:r>
              <a:rPr lang="en-GB" sz="2400" dirty="0"/>
              <a:t> ton je ono </a:t>
            </a:r>
            <a:r>
              <a:rPr lang="en-GB" sz="2400" dirty="0" err="1"/>
              <a:t>što</a:t>
            </a:r>
            <a:r>
              <a:rPr lang="en-GB" sz="2400" dirty="0"/>
              <a:t> </a:t>
            </a:r>
            <a:r>
              <a:rPr lang="en-GB" sz="2400" dirty="0" err="1"/>
              <a:t>razlikuje</a:t>
            </a:r>
            <a:r>
              <a:rPr lang="en-GB" sz="2400" dirty="0"/>
              <a:t> </a:t>
            </a:r>
            <a:r>
              <a:rPr lang="en-GB" sz="2400" dirty="0" err="1"/>
              <a:t>kolegu</a:t>
            </a:r>
            <a:r>
              <a:rPr lang="en-GB" sz="2400" dirty="0"/>
              <a:t> od </a:t>
            </a:r>
            <a:r>
              <a:rPr lang="en-GB" sz="2400" dirty="0" err="1"/>
              <a:t>agresora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85AB-FA08-9054-E4DC-B04E207B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16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D5FAC8B-CBFB-EC01-D7FC-3F592AB02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7FAEF-B7D4-57F9-209B-BFE557057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914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50A6-7831-105A-13C8-CF6D134E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F018-D83F-57BA-FC66-6CBB5025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7. </a:t>
            </a:r>
            <a:r>
              <a:rPr lang="hr-HR" dirty="0"/>
              <a:t>Deset digitalnih zapovijedi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4C51-C95E-F805-BF52-A845CEAB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3. Ne “reply all” </a:t>
            </a:r>
            <a:r>
              <a:rPr lang="en-GB" sz="2400" b="1" dirty="0" err="1"/>
              <a:t>osim</a:t>
            </a:r>
            <a:r>
              <a:rPr lang="en-GB" sz="2400" b="1" dirty="0"/>
              <a:t> </a:t>
            </a:r>
            <a:r>
              <a:rPr lang="en-GB" sz="2400" b="1" dirty="0" err="1"/>
              <a:t>ako</a:t>
            </a:r>
            <a:r>
              <a:rPr lang="en-GB" sz="2400" b="1" dirty="0"/>
              <a:t> </a:t>
            </a:r>
            <a:r>
              <a:rPr lang="en-GB" sz="2400" b="1" dirty="0" err="1"/>
              <a:t>baš</a:t>
            </a:r>
            <a:r>
              <a:rPr lang="en-GB" sz="2400" b="1" dirty="0"/>
              <a:t>, </a:t>
            </a:r>
            <a:r>
              <a:rPr lang="en-GB" sz="2400" b="1" dirty="0" err="1"/>
              <a:t>ali</a:t>
            </a:r>
            <a:r>
              <a:rPr lang="en-GB" sz="2400" b="1" dirty="0"/>
              <a:t> </a:t>
            </a:r>
            <a:r>
              <a:rPr lang="en-GB" sz="2400" b="1" dirty="0" err="1"/>
              <a:t>baš</a:t>
            </a:r>
            <a:r>
              <a:rPr lang="en-GB" sz="2400" b="1" dirty="0"/>
              <a:t> </a:t>
            </a:r>
            <a:r>
              <a:rPr lang="en-GB" sz="2400" b="1" dirty="0" err="1"/>
              <a:t>moraš</a:t>
            </a:r>
            <a:r>
              <a:rPr lang="en-GB" sz="2400" b="1" dirty="0"/>
              <a:t>.</a:t>
            </a:r>
          </a:p>
          <a:p>
            <a:r>
              <a:rPr lang="en-GB" sz="2400" dirty="0" err="1"/>
              <a:t>Svaki</a:t>
            </a:r>
            <a:r>
              <a:rPr lang="en-GB" sz="2400" dirty="0"/>
              <a:t> </a:t>
            </a:r>
            <a:r>
              <a:rPr lang="en-GB" sz="2400" dirty="0" err="1"/>
              <a:t>nepotreban</a:t>
            </a:r>
            <a:r>
              <a:rPr lang="en-GB" sz="2400" dirty="0"/>
              <a:t> Reply All </a:t>
            </a:r>
            <a:r>
              <a:rPr lang="en-GB" sz="2400" dirty="0" err="1"/>
              <a:t>stvara</a:t>
            </a:r>
            <a:r>
              <a:rPr lang="en-GB" sz="2400" dirty="0"/>
              <a:t> </a:t>
            </a:r>
            <a:r>
              <a:rPr lang="en-GB" sz="2400" dirty="0" err="1"/>
              <a:t>kolektivnu</a:t>
            </a:r>
            <a:r>
              <a:rPr lang="en-GB" sz="2400" dirty="0"/>
              <a:t> </a:t>
            </a:r>
            <a:r>
              <a:rPr lang="en-GB" sz="2400" dirty="0" err="1"/>
              <a:t>traumu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tihi</a:t>
            </a:r>
            <a:r>
              <a:rPr lang="en-GB" sz="2400" dirty="0"/>
              <a:t> </a:t>
            </a:r>
            <a:r>
              <a:rPr lang="en-GB" sz="2400" dirty="0" err="1"/>
              <a:t>očaj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Zapamti</a:t>
            </a:r>
            <a:r>
              <a:rPr lang="en-GB" sz="2400" dirty="0"/>
              <a:t>: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nije</a:t>
            </a:r>
            <a:r>
              <a:rPr lang="en-GB" sz="2400" dirty="0"/>
              <a:t> za </a:t>
            </a:r>
            <a:r>
              <a:rPr lang="en-GB" sz="2400" dirty="0" err="1"/>
              <a:t>sve</a:t>
            </a:r>
            <a:r>
              <a:rPr lang="en-GB" sz="2400" dirty="0"/>
              <a:t>, </a:t>
            </a:r>
            <a:r>
              <a:rPr lang="en-GB" sz="2400" dirty="0" err="1"/>
              <a:t>nije</a:t>
            </a:r>
            <a:r>
              <a:rPr lang="en-GB" sz="2400" dirty="0"/>
              <a:t> za </a:t>
            </a:r>
            <a:r>
              <a:rPr lang="en-GB" sz="2400" dirty="0" err="1"/>
              <a:t>sve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4. Poštuj </a:t>
            </a:r>
            <a:r>
              <a:rPr lang="en-GB" sz="2400" b="1" dirty="0" err="1"/>
              <a:t>rokove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vrijeme</a:t>
            </a:r>
            <a:r>
              <a:rPr lang="en-GB" sz="2400" b="1" dirty="0"/>
              <a:t> </a:t>
            </a:r>
            <a:r>
              <a:rPr lang="en-GB" sz="2400" b="1" dirty="0" err="1"/>
              <a:t>bližnjega</a:t>
            </a:r>
            <a:r>
              <a:rPr lang="en-GB" sz="2400" b="1" dirty="0"/>
              <a:t> </a:t>
            </a:r>
            <a:r>
              <a:rPr lang="en-GB" sz="2400" b="1" dirty="0" err="1"/>
              <a:t>svoga</a:t>
            </a:r>
            <a:r>
              <a:rPr lang="en-GB" sz="2400" b="1" dirty="0"/>
              <a:t>.</a:t>
            </a:r>
          </a:p>
          <a:p>
            <a:r>
              <a:rPr lang="en-GB" sz="2400" dirty="0"/>
              <a:t>Ne </a:t>
            </a:r>
            <a:r>
              <a:rPr lang="en-GB" sz="2400" dirty="0" err="1"/>
              <a:t>kasni</a:t>
            </a:r>
            <a:r>
              <a:rPr lang="en-GB" sz="2400" dirty="0"/>
              <a:t> s </a:t>
            </a:r>
            <a:r>
              <a:rPr lang="en-GB" sz="2400" dirty="0" err="1"/>
              <a:t>odgovorom</a:t>
            </a:r>
            <a:r>
              <a:rPr lang="en-GB" sz="2400" dirty="0"/>
              <a:t> tri dana, a </a:t>
            </a:r>
            <a:r>
              <a:rPr lang="en-GB" sz="2400" dirty="0" err="1"/>
              <a:t>onda</a:t>
            </a:r>
            <a:r>
              <a:rPr lang="en-GB" sz="2400" dirty="0"/>
              <a:t> </a:t>
            </a:r>
            <a:r>
              <a:rPr lang="en-GB" sz="2400" dirty="0" err="1"/>
              <a:t>napiši</a:t>
            </a:r>
            <a:r>
              <a:rPr lang="en-GB" sz="2400" dirty="0"/>
              <a:t> “sorry </a:t>
            </a:r>
            <a:r>
              <a:rPr lang="en-GB" sz="2400" dirty="0" err="1"/>
              <a:t>tek</a:t>
            </a:r>
            <a:r>
              <a:rPr lang="en-GB" sz="2400" dirty="0"/>
              <a:t> sad </a:t>
            </a:r>
            <a:r>
              <a:rPr lang="en-GB" sz="2400" dirty="0" err="1"/>
              <a:t>vidim</a:t>
            </a:r>
            <a:r>
              <a:rPr lang="en-GB" sz="2400" dirty="0"/>
              <a:t>”.</a:t>
            </a:r>
          </a:p>
          <a:p>
            <a:r>
              <a:rPr lang="en-GB" sz="2400" dirty="0" err="1"/>
              <a:t>Vrijeme</a:t>
            </a:r>
            <a:r>
              <a:rPr lang="en-GB" sz="2400" dirty="0"/>
              <a:t> je valuta </a:t>
            </a:r>
            <a:r>
              <a:rPr lang="en-GB" sz="2400" dirty="0" err="1"/>
              <a:t>povjerenja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9F49-96AA-1CD7-C9A2-4BEB894C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17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973657E-F7B3-59BB-0F39-DBB757692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F3C83-9667-B6A8-6F78-83C220325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369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3E9E9-8D34-2BD8-4DE9-E46B66DE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C503-AEFC-38AC-6E98-A9075E21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7. </a:t>
            </a:r>
            <a:r>
              <a:rPr lang="hr-HR" dirty="0"/>
              <a:t>Deset digitalnih zapovijedi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9342-0411-100F-B365-A07A3ABB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5. Ne </a:t>
            </a:r>
            <a:r>
              <a:rPr lang="en-GB" sz="2400" b="1" dirty="0" err="1"/>
              <a:t>šalji</a:t>
            </a:r>
            <a:r>
              <a:rPr lang="en-GB" sz="2400" b="1" dirty="0"/>
              <a:t> </a:t>
            </a:r>
            <a:r>
              <a:rPr lang="en-GB" sz="2400" b="1" dirty="0" err="1"/>
              <a:t>kilometarske</a:t>
            </a:r>
            <a:r>
              <a:rPr lang="en-GB" sz="2400" b="1" dirty="0"/>
              <a:t> </a:t>
            </a:r>
            <a:r>
              <a:rPr lang="en-GB" sz="2400" b="1" dirty="0" err="1"/>
              <a:t>mailove</a:t>
            </a:r>
            <a:r>
              <a:rPr lang="en-GB" sz="2400" b="1" dirty="0"/>
              <a:t>.</a:t>
            </a:r>
          </a:p>
          <a:p>
            <a:r>
              <a:rPr lang="en-GB" sz="2400" dirty="0"/>
              <a:t>Kad </a:t>
            </a:r>
            <a:r>
              <a:rPr lang="en-GB" sz="2400" dirty="0" err="1"/>
              <a:t>pošalješ</a:t>
            </a:r>
            <a:r>
              <a:rPr lang="en-GB" sz="2400" dirty="0"/>
              <a:t> </a:t>
            </a:r>
            <a:r>
              <a:rPr lang="en-GB" sz="2400" dirty="0" err="1"/>
              <a:t>tekst</a:t>
            </a:r>
            <a:r>
              <a:rPr lang="en-GB" sz="2400" dirty="0"/>
              <a:t> </a:t>
            </a:r>
            <a:r>
              <a:rPr lang="en-GB" sz="2400" dirty="0" err="1"/>
              <a:t>dulji</a:t>
            </a:r>
            <a:r>
              <a:rPr lang="en-GB" sz="2400" dirty="0"/>
              <a:t> od </a:t>
            </a:r>
            <a:r>
              <a:rPr lang="en-GB" sz="2400" dirty="0" err="1"/>
              <a:t>priče</a:t>
            </a:r>
            <a:r>
              <a:rPr lang="en-GB" sz="2400" dirty="0"/>
              <a:t> o </a:t>
            </a:r>
            <a:r>
              <a:rPr lang="en-GB" sz="2400" dirty="0" err="1"/>
              <a:t>Prvomajskom</a:t>
            </a:r>
            <a:r>
              <a:rPr lang="en-GB" sz="2400" dirty="0"/>
              <a:t> </a:t>
            </a:r>
            <a:r>
              <a:rPr lang="en-GB" sz="2400" dirty="0" err="1"/>
              <a:t>grahu</a:t>
            </a:r>
            <a:r>
              <a:rPr lang="en-GB" sz="2400" dirty="0"/>
              <a:t>, </a:t>
            </a:r>
            <a:r>
              <a:rPr lang="en-GB" sz="2400" dirty="0" err="1"/>
              <a:t>nitko</a:t>
            </a:r>
            <a:r>
              <a:rPr lang="en-GB" sz="2400" dirty="0"/>
              <a:t> ga </a:t>
            </a:r>
            <a:r>
              <a:rPr lang="en-GB" sz="2400" dirty="0" err="1"/>
              <a:t>neće</a:t>
            </a:r>
            <a:r>
              <a:rPr lang="en-GB" sz="2400" dirty="0"/>
              <a:t> </a:t>
            </a:r>
            <a:r>
              <a:rPr lang="en-GB" sz="2400" dirty="0" err="1"/>
              <a:t>pročitati</a:t>
            </a:r>
            <a:r>
              <a:rPr lang="en-GB" sz="2400" dirty="0"/>
              <a:t>.</a:t>
            </a:r>
          </a:p>
          <a:p>
            <a:r>
              <a:rPr lang="en-GB" sz="2400" dirty="0"/>
              <a:t>Tri </a:t>
            </a:r>
            <a:r>
              <a:rPr lang="en-GB" sz="2400" dirty="0" err="1"/>
              <a:t>rečenice</a:t>
            </a:r>
            <a:r>
              <a:rPr lang="en-GB" sz="2400" dirty="0"/>
              <a:t> </a:t>
            </a:r>
            <a:r>
              <a:rPr lang="en-GB" sz="2400" dirty="0" err="1"/>
              <a:t>znače</a:t>
            </a:r>
            <a:r>
              <a:rPr lang="en-GB" sz="2400" dirty="0"/>
              <a:t> “</a:t>
            </a:r>
            <a:r>
              <a:rPr lang="en-GB" sz="2400" dirty="0" err="1"/>
              <a:t>poštujem</a:t>
            </a:r>
            <a:r>
              <a:rPr lang="en-GB" sz="2400" dirty="0"/>
              <a:t> </a:t>
            </a:r>
            <a:r>
              <a:rPr lang="en-GB" sz="2400" dirty="0" err="1"/>
              <a:t>tvoju</a:t>
            </a:r>
            <a:r>
              <a:rPr lang="en-GB" sz="2400" dirty="0"/>
              <a:t> </a:t>
            </a:r>
            <a:r>
              <a:rPr lang="en-GB" sz="2400" dirty="0" err="1"/>
              <a:t>pažnju</a:t>
            </a:r>
            <a:r>
              <a:rPr lang="en-GB" sz="2400" dirty="0"/>
              <a:t>”.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6. Ne </a:t>
            </a:r>
            <a:r>
              <a:rPr lang="en-GB" sz="2400" b="1" dirty="0" err="1"/>
              <a:t>prebacuj</a:t>
            </a:r>
            <a:r>
              <a:rPr lang="en-GB" sz="2400" b="1" dirty="0"/>
              <a:t> </a:t>
            </a:r>
            <a:r>
              <a:rPr lang="en-GB" sz="2400" b="1" dirty="0" err="1"/>
              <a:t>krivnju</a:t>
            </a:r>
            <a:r>
              <a:rPr lang="en-GB" sz="2400" b="1" dirty="0"/>
              <a:t> </a:t>
            </a:r>
            <a:r>
              <a:rPr lang="en-GB" sz="2400" b="1" dirty="0" err="1"/>
              <a:t>mailom</a:t>
            </a:r>
            <a:r>
              <a:rPr lang="en-GB" sz="2400" b="1" dirty="0"/>
              <a:t>.</a:t>
            </a:r>
          </a:p>
          <a:p>
            <a:r>
              <a:rPr lang="en-GB" sz="2400" dirty="0"/>
              <a:t>“Za </a:t>
            </a:r>
            <a:r>
              <a:rPr lang="en-GB" sz="2400" dirty="0" err="1"/>
              <a:t>ovo</a:t>
            </a:r>
            <a:r>
              <a:rPr lang="en-GB" sz="2400" dirty="0"/>
              <a:t> </a:t>
            </a:r>
            <a:r>
              <a:rPr lang="en-GB" sz="2400" dirty="0" err="1"/>
              <a:t>nije</a:t>
            </a:r>
            <a:r>
              <a:rPr lang="en-GB" sz="2400" dirty="0"/>
              <a:t> </a:t>
            </a:r>
            <a:r>
              <a:rPr lang="en-GB" sz="2400" dirty="0" err="1"/>
              <a:t>zadužen</a:t>
            </a:r>
            <a:r>
              <a:rPr lang="en-GB" sz="2400" dirty="0"/>
              <a:t> </a:t>
            </a:r>
            <a:r>
              <a:rPr lang="en-GB" sz="2400" dirty="0" err="1"/>
              <a:t>naš</a:t>
            </a:r>
            <a:r>
              <a:rPr lang="en-GB" sz="2400" dirty="0"/>
              <a:t> </a:t>
            </a:r>
            <a:r>
              <a:rPr lang="en-GB" sz="2400" dirty="0" err="1"/>
              <a:t>odjel</a:t>
            </a:r>
            <a:r>
              <a:rPr lang="en-GB" sz="2400" dirty="0"/>
              <a:t>” </a:t>
            </a:r>
            <a:r>
              <a:rPr lang="en-GB" sz="2400" dirty="0" err="1"/>
              <a:t>nije</a:t>
            </a:r>
            <a:r>
              <a:rPr lang="en-GB" sz="2400" dirty="0"/>
              <a:t> </a:t>
            </a:r>
            <a:r>
              <a:rPr lang="en-GB" sz="2400" dirty="0" err="1"/>
              <a:t>rješenje</a:t>
            </a:r>
            <a:r>
              <a:rPr lang="en-GB" sz="2400" dirty="0"/>
              <a:t>, </a:t>
            </a:r>
            <a:r>
              <a:rPr lang="en-GB" sz="2400" dirty="0" err="1"/>
              <a:t>nego</a:t>
            </a:r>
            <a:r>
              <a:rPr lang="en-GB" sz="2400" dirty="0"/>
              <a:t> ping-pong.</a:t>
            </a:r>
          </a:p>
          <a:p>
            <a:r>
              <a:rPr lang="en-GB" sz="2400" dirty="0" err="1"/>
              <a:t>Bolje</a:t>
            </a:r>
            <a:r>
              <a:rPr lang="en-GB" sz="2400" dirty="0"/>
              <a:t>: “</a:t>
            </a:r>
            <a:r>
              <a:rPr lang="en-GB" sz="2400" dirty="0" err="1"/>
              <a:t>Prosljeđujem</a:t>
            </a:r>
            <a:r>
              <a:rPr lang="en-GB" sz="2400" dirty="0"/>
              <a:t> </a:t>
            </a:r>
            <a:r>
              <a:rPr lang="en-GB" sz="2400" dirty="0" err="1"/>
              <a:t>kolegici</a:t>
            </a:r>
            <a:r>
              <a:rPr lang="en-GB" sz="2400" dirty="0"/>
              <a:t> Ani </a:t>
            </a:r>
            <a:r>
              <a:rPr lang="en-GB" sz="2400" dirty="0" err="1"/>
              <a:t>koja</a:t>
            </a:r>
            <a:r>
              <a:rPr lang="en-GB" sz="2400" dirty="0"/>
              <a:t> </a:t>
            </a:r>
            <a:r>
              <a:rPr lang="en-GB" sz="2400" dirty="0" err="1"/>
              <a:t>vodi</a:t>
            </a:r>
            <a:r>
              <a:rPr lang="en-GB" sz="2400" dirty="0"/>
              <a:t> taj </a:t>
            </a:r>
            <a:r>
              <a:rPr lang="en-GB" sz="2400" dirty="0" err="1"/>
              <a:t>dio</a:t>
            </a:r>
            <a:r>
              <a:rPr lang="en-GB" sz="2400" dirty="0"/>
              <a:t>.”,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svi</a:t>
            </a:r>
            <a:r>
              <a:rPr lang="en-GB" sz="2400" dirty="0"/>
              <a:t> </a:t>
            </a:r>
            <a:r>
              <a:rPr lang="en-GB" sz="2400" dirty="0" err="1"/>
              <a:t>sretni</a:t>
            </a:r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C56E-DD64-70B7-FDD3-DC265D14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18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729F3F4-DCF2-E643-0D39-D4ECAFFDC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A0BC7-168C-EBE0-6F56-94EC58F1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161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587E9-91CB-81E5-DDB3-D9986D79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318C-C13C-94FA-1C02-2401E60F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7. </a:t>
            </a:r>
            <a:r>
              <a:rPr lang="hr-HR" dirty="0"/>
              <a:t>Deset digitalnih zapovijedi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C087-A070-34DD-C056-709A377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7. Ne </a:t>
            </a:r>
            <a:r>
              <a:rPr lang="en-GB" sz="2400" b="1" dirty="0" err="1"/>
              <a:t>koristi</a:t>
            </a:r>
            <a:r>
              <a:rPr lang="en-GB" sz="2400" b="1" dirty="0"/>
              <a:t> 15 </a:t>
            </a:r>
            <a:r>
              <a:rPr lang="en-GB" sz="2400" b="1" dirty="0" err="1"/>
              <a:t>uskličnika</a:t>
            </a:r>
            <a:r>
              <a:rPr lang="en-GB" sz="2400" b="1" dirty="0"/>
              <a:t> da </a:t>
            </a:r>
            <a:r>
              <a:rPr lang="en-GB" sz="2400" b="1" dirty="0" err="1"/>
              <a:t>dokažeš</a:t>
            </a:r>
            <a:r>
              <a:rPr lang="en-GB" sz="2400" b="1" dirty="0"/>
              <a:t> </a:t>
            </a:r>
            <a:r>
              <a:rPr lang="en-GB" sz="2400" b="1" dirty="0" err="1"/>
              <a:t>poantu</a:t>
            </a:r>
            <a:r>
              <a:rPr lang="en-GB" sz="2400" b="1" dirty="0"/>
              <a:t>.</a:t>
            </a:r>
          </a:p>
          <a:p>
            <a:r>
              <a:rPr lang="en-GB" sz="2400" dirty="0"/>
              <a:t>Ako </a:t>
            </a:r>
            <a:r>
              <a:rPr lang="en-GB" sz="2400" dirty="0" err="1"/>
              <a:t>nešto</a:t>
            </a:r>
            <a:r>
              <a:rPr lang="en-GB" sz="2400" dirty="0"/>
              <a:t> </a:t>
            </a:r>
            <a:r>
              <a:rPr lang="en-GB" sz="2400" dirty="0" err="1"/>
              <a:t>želiš</a:t>
            </a:r>
            <a:r>
              <a:rPr lang="en-GB" sz="2400" dirty="0"/>
              <a:t> </a:t>
            </a:r>
            <a:r>
              <a:rPr lang="en-GB" sz="2400" dirty="0" err="1"/>
              <a:t>naglasiti</a:t>
            </a:r>
            <a:r>
              <a:rPr lang="en-GB" sz="2400" dirty="0"/>
              <a:t>, </a:t>
            </a:r>
            <a:r>
              <a:rPr lang="en-GB" sz="2400" dirty="0" err="1"/>
              <a:t>koristi</a:t>
            </a:r>
            <a:r>
              <a:rPr lang="en-GB" sz="2400" dirty="0"/>
              <a:t> </a:t>
            </a:r>
            <a:r>
              <a:rPr lang="en-GB" sz="2400" dirty="0" err="1"/>
              <a:t>činjenice</a:t>
            </a:r>
            <a:r>
              <a:rPr lang="en-GB" sz="2400" dirty="0"/>
              <a:t>, ne </a:t>
            </a:r>
            <a:r>
              <a:rPr lang="en-GB" sz="2400" dirty="0" err="1"/>
              <a:t>interpunkciju</a:t>
            </a:r>
            <a:r>
              <a:rPr lang="en-GB" sz="2400" dirty="0"/>
              <a:t>.</a:t>
            </a:r>
          </a:p>
          <a:p>
            <a:r>
              <a:rPr lang="en-GB" sz="2400" dirty="0"/>
              <a:t>Jedan </a:t>
            </a:r>
            <a:r>
              <a:rPr lang="en-GB" sz="2400" dirty="0" err="1"/>
              <a:t>uskličnik</a:t>
            </a:r>
            <a:r>
              <a:rPr lang="en-GB" sz="2400" dirty="0"/>
              <a:t> je </a:t>
            </a:r>
            <a:r>
              <a:rPr lang="en-GB" sz="2400" dirty="0" err="1"/>
              <a:t>emocija</a:t>
            </a:r>
            <a:r>
              <a:rPr lang="en-GB" sz="2400" dirty="0"/>
              <a:t>. Tri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napad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C3B6-4911-8CC2-1130-8BC7F667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19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756CA8B-2122-C9D7-8EC8-2D9198A71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5457E-C1E8-CF5F-0EA5-F625B48C5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4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hr-HR" sz="4400" b="1" noProof="0" dirty="0">
                <a:latin typeface="+mn-lt"/>
              </a:rPr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1. Dobrodošli u digitalnu džunglu</a:t>
            </a:r>
          </a:p>
          <a:p>
            <a:r>
              <a:rPr lang="hr-HR" sz="2000" dirty="0"/>
              <a:t>2. Što je digitalna komunikacija</a:t>
            </a:r>
          </a:p>
          <a:p>
            <a:r>
              <a:rPr lang="hr-HR" sz="2000" dirty="0"/>
              <a:t>3. Zamke digitalnog doba</a:t>
            </a:r>
          </a:p>
          <a:p>
            <a:r>
              <a:rPr lang="hr-HR" sz="2000" dirty="0"/>
              <a:t>4. Kako digitalna komunikacija mijenja generacije</a:t>
            </a:r>
          </a:p>
          <a:p>
            <a:r>
              <a:rPr lang="hr-HR" sz="2000" dirty="0"/>
              <a:t>5. Šuma informacija: kako se ne izgubiti</a:t>
            </a:r>
          </a:p>
          <a:p>
            <a:r>
              <a:rPr lang="hr-HR" sz="2000" dirty="0"/>
              <a:t>6. Što da, što ne i zašto</a:t>
            </a:r>
          </a:p>
          <a:p>
            <a:r>
              <a:rPr lang="hr-HR" sz="2000" dirty="0"/>
              <a:t>7. De</a:t>
            </a:r>
            <a:r>
              <a:rPr lang="en-US" sz="2000" dirty="0"/>
              <a:t>vet</a:t>
            </a:r>
            <a:r>
              <a:rPr lang="hr-HR" sz="2000" dirty="0"/>
              <a:t> digitalnih zapovijedi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DEC22E9-15AE-DFF9-650B-E87F589D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3ED3E-67C9-FD7F-3075-32A2EB1AF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57B2-589C-5820-8013-99E1673C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7. </a:t>
            </a:r>
            <a:r>
              <a:rPr lang="hr-HR" dirty="0"/>
              <a:t>De</a:t>
            </a:r>
            <a:r>
              <a:rPr lang="en-US" dirty="0"/>
              <a:t>vet</a:t>
            </a:r>
            <a:r>
              <a:rPr lang="hr-HR" dirty="0"/>
              <a:t> digitalnih zapovijedi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B373-FC58-BDF9-25E0-6C7873B4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8. Ne </a:t>
            </a:r>
            <a:r>
              <a:rPr lang="en-GB" sz="2400" b="1" dirty="0" err="1"/>
              <a:t>piši</a:t>
            </a:r>
            <a:r>
              <a:rPr lang="en-GB" sz="2400" b="1" dirty="0"/>
              <a:t> </a:t>
            </a:r>
            <a:r>
              <a:rPr lang="en-GB" sz="2400" b="1" dirty="0" err="1"/>
              <a:t>kao</a:t>
            </a:r>
            <a:r>
              <a:rPr lang="en-GB" sz="2400" b="1" dirty="0"/>
              <a:t> </a:t>
            </a:r>
            <a:r>
              <a:rPr lang="en-GB" sz="2400" b="1" dirty="0" err="1"/>
              <a:t>pravilnik</a:t>
            </a:r>
            <a:r>
              <a:rPr lang="en-GB" sz="2400" b="1" dirty="0"/>
              <a:t>.</a:t>
            </a:r>
          </a:p>
          <a:p>
            <a:r>
              <a:rPr lang="en-GB" sz="2400" dirty="0" err="1"/>
              <a:t>Rečenica</a:t>
            </a:r>
            <a:r>
              <a:rPr lang="en-GB" sz="2400" dirty="0"/>
              <a:t> “u </a:t>
            </a:r>
            <a:r>
              <a:rPr lang="en-GB" sz="2400" dirty="0" err="1"/>
              <a:t>skladu</a:t>
            </a:r>
            <a:r>
              <a:rPr lang="en-GB" sz="2400" dirty="0"/>
              <a:t> s </a:t>
            </a:r>
            <a:r>
              <a:rPr lang="en-GB" sz="2400" dirty="0" err="1"/>
              <a:t>člankom</a:t>
            </a:r>
            <a:r>
              <a:rPr lang="en-GB" sz="2400" dirty="0"/>
              <a:t> 7. </a:t>
            </a:r>
            <a:r>
              <a:rPr lang="en-GB" sz="2400" dirty="0" err="1"/>
              <a:t>stavak</a:t>
            </a:r>
            <a:r>
              <a:rPr lang="en-GB" sz="2400" dirty="0"/>
              <a:t> 2.” ne </a:t>
            </a:r>
            <a:r>
              <a:rPr lang="en-GB" sz="2400" dirty="0" err="1"/>
              <a:t>motivira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printer.</a:t>
            </a:r>
          </a:p>
          <a:p>
            <a:r>
              <a:rPr lang="en-GB" sz="2400" dirty="0" err="1"/>
              <a:t>Piši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čovjek</a:t>
            </a:r>
            <a:r>
              <a:rPr lang="en-GB" sz="2400" dirty="0"/>
              <a:t> koji </a:t>
            </a:r>
            <a:r>
              <a:rPr lang="en-GB" sz="2400" dirty="0" err="1"/>
              <a:t>priča</a:t>
            </a:r>
            <a:r>
              <a:rPr lang="en-GB" sz="2400" dirty="0"/>
              <a:t> </a:t>
            </a:r>
            <a:r>
              <a:rPr lang="en-GB" sz="2400" dirty="0" err="1"/>
              <a:t>čovjeku</a:t>
            </a:r>
            <a:r>
              <a:rPr lang="en-GB" sz="2400" dirty="0"/>
              <a:t>: </a:t>
            </a:r>
            <a:r>
              <a:rPr lang="en-GB" sz="2400" dirty="0" err="1"/>
              <a:t>jasno</a:t>
            </a:r>
            <a:r>
              <a:rPr lang="en-GB" sz="2400" dirty="0"/>
              <a:t>, </a:t>
            </a:r>
            <a:r>
              <a:rPr lang="en-GB" sz="2400" dirty="0" err="1"/>
              <a:t>toplo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konkretno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9. Ne </a:t>
            </a:r>
            <a:r>
              <a:rPr lang="en-GB" sz="2400" b="1" dirty="0" err="1"/>
              <a:t>koristi</a:t>
            </a:r>
            <a:r>
              <a:rPr lang="en-GB" sz="2400" b="1" dirty="0"/>
              <a:t> “</a:t>
            </a:r>
            <a:r>
              <a:rPr lang="en-GB" sz="2400" b="1" dirty="0" err="1"/>
              <a:t>Poštovani</a:t>
            </a:r>
            <a:r>
              <a:rPr lang="en-GB" sz="2400" b="1" dirty="0"/>
              <a:t> </a:t>
            </a:r>
            <a:r>
              <a:rPr lang="en-GB" sz="2400" b="1" dirty="0" err="1"/>
              <a:t>svi</a:t>
            </a:r>
            <a:r>
              <a:rPr lang="en-GB" sz="2400" b="1" dirty="0"/>
              <a:t>” </a:t>
            </a:r>
            <a:r>
              <a:rPr lang="en-GB" sz="2400" b="1" dirty="0" err="1"/>
              <a:t>ako</a:t>
            </a:r>
            <a:r>
              <a:rPr lang="en-GB" sz="2400" b="1" dirty="0"/>
              <a:t> </a:t>
            </a:r>
            <a:r>
              <a:rPr lang="en-GB" sz="2400" b="1" dirty="0" err="1"/>
              <a:t>nije</a:t>
            </a:r>
            <a:r>
              <a:rPr lang="en-GB" sz="2400" b="1" dirty="0"/>
              <a:t> </a:t>
            </a:r>
            <a:r>
              <a:rPr lang="en-GB" sz="2400" b="1" dirty="0" err="1"/>
              <a:t>baš</a:t>
            </a:r>
            <a:r>
              <a:rPr lang="en-GB" sz="2400" b="1" dirty="0"/>
              <a:t> – </a:t>
            </a:r>
            <a:r>
              <a:rPr lang="en-GB" sz="2400" b="1" dirty="0" err="1"/>
              <a:t>svi</a:t>
            </a:r>
            <a:r>
              <a:rPr lang="en-GB" sz="2400" b="1" dirty="0"/>
              <a:t>.</a:t>
            </a:r>
          </a:p>
          <a:p>
            <a:r>
              <a:rPr lang="en-GB" sz="2400" dirty="0"/>
              <a:t>Nema </a:t>
            </a:r>
            <a:r>
              <a:rPr lang="en-GB" sz="2400" dirty="0" err="1"/>
              <a:t>ništa</a:t>
            </a:r>
            <a:r>
              <a:rPr lang="en-GB" sz="2400" dirty="0"/>
              <a:t> </a:t>
            </a:r>
            <a:r>
              <a:rPr lang="en-GB" sz="2400" dirty="0" err="1"/>
              <a:t>neosobnije</a:t>
            </a:r>
            <a:r>
              <a:rPr lang="en-GB" sz="2400" dirty="0"/>
              <a:t> od “</a:t>
            </a:r>
            <a:r>
              <a:rPr lang="en-GB" sz="2400" dirty="0" err="1"/>
              <a:t>Poštovani</a:t>
            </a:r>
            <a:r>
              <a:rPr lang="en-GB" sz="2400" dirty="0"/>
              <a:t> </a:t>
            </a:r>
            <a:r>
              <a:rPr lang="en-GB" sz="2400" dirty="0" err="1"/>
              <a:t>svi</a:t>
            </a:r>
            <a:r>
              <a:rPr lang="en-GB" sz="2400" dirty="0"/>
              <a:t>”.</a:t>
            </a:r>
          </a:p>
          <a:p>
            <a:r>
              <a:rPr lang="en-GB" sz="2400" dirty="0"/>
              <a:t>To </a:t>
            </a:r>
            <a:r>
              <a:rPr lang="en-GB" sz="2400" dirty="0" err="1"/>
              <a:t>zvuči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da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bacio</a:t>
            </a:r>
            <a:r>
              <a:rPr lang="en-GB" sz="2400" dirty="0"/>
              <a:t> </a:t>
            </a:r>
            <a:r>
              <a:rPr lang="en-GB" sz="2400" dirty="0" err="1"/>
              <a:t>papirnati</a:t>
            </a:r>
            <a:r>
              <a:rPr lang="en-GB" sz="2400" dirty="0"/>
              <a:t> avion </a:t>
            </a:r>
            <a:r>
              <a:rPr lang="en-GB" sz="2400" dirty="0" err="1"/>
              <a:t>usred</a:t>
            </a:r>
            <a:r>
              <a:rPr lang="en-GB" sz="2400" dirty="0"/>
              <a:t> </a:t>
            </a:r>
            <a:r>
              <a:rPr lang="en-GB" sz="2400" dirty="0" err="1"/>
              <a:t>ureda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nadaš</a:t>
            </a:r>
            <a:r>
              <a:rPr lang="en-GB" sz="2400" dirty="0"/>
              <a:t> se da </a:t>
            </a:r>
            <a:r>
              <a:rPr lang="en-GB" sz="2400" dirty="0" err="1"/>
              <a:t>će</a:t>
            </a:r>
            <a:r>
              <a:rPr lang="en-GB" sz="2400" dirty="0"/>
              <a:t> ga </a:t>
            </a:r>
            <a:r>
              <a:rPr lang="en-GB" sz="2400" dirty="0" err="1"/>
              <a:t>netko</a:t>
            </a:r>
            <a:r>
              <a:rPr lang="en-GB" sz="2400" dirty="0"/>
              <a:t> </a:t>
            </a:r>
            <a:r>
              <a:rPr lang="en-GB" sz="2400" dirty="0" err="1"/>
              <a:t>uhvatiti</a:t>
            </a:r>
            <a:r>
              <a:rPr lang="en-GB" sz="2400" dirty="0"/>
              <a:t>. A </a:t>
            </a:r>
            <a:r>
              <a:rPr lang="en-GB" sz="2400" dirty="0" err="1"/>
              <a:t>vjerojatno</a:t>
            </a:r>
            <a:r>
              <a:rPr lang="en-GB" sz="2400" dirty="0"/>
              <a:t> ga </a:t>
            </a:r>
            <a:r>
              <a:rPr lang="en-GB" sz="2400" dirty="0" err="1"/>
              <a:t>neće</a:t>
            </a:r>
            <a:r>
              <a:rPr lang="en-GB" sz="2400" dirty="0"/>
              <a:t> </a:t>
            </a:r>
            <a:r>
              <a:rPr lang="en-GB" sz="2400" dirty="0" err="1"/>
              <a:t>primijetiti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3DD4-3FBB-AD99-B755-3DB4EB01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20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B999A90-A4A9-28E3-0327-ED80D3E5E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BDD8C-F44F-CA28-5791-36C3A85C8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163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08A3-A0BA-B8A2-3E30-9C40360EA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3E09-8F4C-E7F1-5192-4F02660B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pPr algn="ctr"/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BE34-CA69-A9BE-7A41-4E58D8B5C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500" b="1" dirty="0"/>
          </a:p>
          <a:p>
            <a:pPr marL="0" indent="0" algn="ctr">
              <a:buNone/>
            </a:pPr>
            <a:r>
              <a:rPr lang="en-GB" sz="3500" b="1" dirty="0" err="1"/>
              <a:t>Digitalna</a:t>
            </a:r>
            <a:r>
              <a:rPr lang="en-GB" sz="3500" b="1" dirty="0"/>
              <a:t> </a:t>
            </a:r>
            <a:r>
              <a:rPr lang="en-GB" sz="3500" b="1" dirty="0" err="1"/>
              <a:t>komunikacija</a:t>
            </a:r>
            <a:r>
              <a:rPr lang="en-GB" sz="3500" b="1" dirty="0"/>
              <a:t> je </a:t>
            </a:r>
            <a:r>
              <a:rPr lang="en-GB" sz="3500" b="1" dirty="0" err="1"/>
              <a:t>mjesto</a:t>
            </a:r>
            <a:r>
              <a:rPr lang="en-GB" sz="3500" b="1" dirty="0"/>
              <a:t> </a:t>
            </a:r>
            <a:r>
              <a:rPr lang="en-GB" sz="3500" b="1" dirty="0" err="1"/>
              <a:t>gdje</a:t>
            </a:r>
            <a:r>
              <a:rPr lang="en-GB" sz="3500" b="1" dirty="0"/>
              <a:t> </a:t>
            </a:r>
            <a:r>
              <a:rPr lang="en-GB" sz="3500" b="1" dirty="0" err="1"/>
              <a:t>poruka</a:t>
            </a:r>
            <a:r>
              <a:rPr lang="en-GB" sz="3500" b="1" dirty="0"/>
              <a:t> ‘OK.’ </a:t>
            </a:r>
            <a:r>
              <a:rPr lang="en-GB" sz="3500" b="1" dirty="0" err="1"/>
              <a:t>ima</a:t>
            </a:r>
            <a:r>
              <a:rPr lang="en-GB" sz="3500" b="1" dirty="0"/>
              <a:t> 47</a:t>
            </a:r>
          </a:p>
          <a:p>
            <a:pPr marL="0" indent="0" algn="ctr">
              <a:buNone/>
            </a:pPr>
            <a:r>
              <a:rPr lang="en-GB" sz="3500" b="1" dirty="0"/>
              <a:t> </a:t>
            </a:r>
            <a:r>
              <a:rPr lang="en-GB" sz="3500" b="1" dirty="0" err="1"/>
              <a:t>mogućih</a:t>
            </a:r>
            <a:r>
              <a:rPr lang="en-GB" sz="3500" b="1" dirty="0"/>
              <a:t> </a:t>
            </a:r>
            <a:r>
              <a:rPr lang="en-GB" sz="3500" b="1" dirty="0" err="1"/>
              <a:t>značenja</a:t>
            </a:r>
            <a:r>
              <a:rPr lang="en-GB" sz="3500" b="1" dirty="0"/>
              <a:t>. 🙃</a:t>
            </a:r>
          </a:p>
          <a:p>
            <a:endParaRPr lang="en-GB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8034F-5657-7907-9147-6C5E3B7A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21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A04DDC0-117E-FEBD-1FE4-E230B62F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53DDC-CE9A-9DC3-F7D5-171DBF27E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34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DE62-51C6-8607-D133-7733997B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50BF-1A8E-4C4D-2F52-29B0DBA7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pPr algn="ctr"/>
            <a:r>
              <a:rPr lang="hr-HR"/>
              <a:t>Zaključak</a:t>
            </a:r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57C89-4ED7-27B0-25E9-510DC6D1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018E25E3-E335-0CC3-2D2B-AD4521099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235D9-F310-B1A2-639C-313133E7E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173765E-395B-972C-74F6-5D22BD6A6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67CBC48-6835-3810-2009-BEA9FACB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9" y="1300116"/>
            <a:ext cx="9660066" cy="452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4683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3FC9-EAAF-1B71-21B1-D899DBB6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E278A13-58B1-D089-B81C-3F088FA1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78" y="930804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D8EB8AF-80DF-ABEB-8EAD-307F399E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1" y="1638312"/>
            <a:ext cx="11033445" cy="3581376"/>
          </a:xfrm>
        </p:spPr>
        <p:txBody>
          <a:bodyPr rtlCol="0" anchor="t">
            <a:noAutofit/>
          </a:bodyPr>
          <a:lstStyle/>
          <a:p>
            <a:r>
              <a:rPr lang="en-GB" sz="2000" b="1" dirty="0"/>
              <a:t>Nielsen Norman Group</a:t>
            </a:r>
            <a:endParaRPr lang="en-GB" sz="2000" dirty="0"/>
          </a:p>
          <a:p>
            <a:r>
              <a:rPr lang="en-GB" sz="2000" i="1" dirty="0"/>
              <a:t>How People Read Online: New and Old Findings</a:t>
            </a:r>
            <a:r>
              <a:rPr lang="en-GB" sz="2000" dirty="0"/>
              <a:t> (2020)</a:t>
            </a:r>
          </a:p>
          <a:p>
            <a:r>
              <a:rPr lang="en-GB" sz="2000" i="1" dirty="0"/>
              <a:t>F-Shaped Pattern for Reading Web Content</a:t>
            </a:r>
            <a:r>
              <a:rPr lang="en-GB" sz="2000" dirty="0"/>
              <a:t> (2017)</a:t>
            </a:r>
          </a:p>
          <a:p>
            <a:r>
              <a:rPr lang="en-GB" sz="2000" i="1" dirty="0"/>
              <a:t>The Attention Economy</a:t>
            </a:r>
            <a:r>
              <a:rPr lang="en-GB" sz="2000" dirty="0"/>
              <a:t> (2023)</a:t>
            </a:r>
          </a:p>
          <a:p>
            <a:r>
              <a:rPr lang="en-GB" sz="2000" b="1" dirty="0"/>
              <a:t>Ofcom (UK)</a:t>
            </a:r>
            <a:endParaRPr lang="en-GB" sz="2000" dirty="0"/>
          </a:p>
          <a:p>
            <a:r>
              <a:rPr lang="en-GB" sz="2000" i="1" dirty="0"/>
              <a:t>Online Nation Report</a:t>
            </a:r>
            <a:r>
              <a:rPr lang="en-GB" sz="2000" dirty="0"/>
              <a:t> (2024)</a:t>
            </a:r>
          </a:p>
          <a:p>
            <a:r>
              <a:rPr lang="en-GB" sz="2000" i="1" dirty="0"/>
              <a:t>Adults’ Media Use and Attitudes Report</a:t>
            </a:r>
            <a:r>
              <a:rPr lang="en-GB" sz="2000" dirty="0"/>
              <a:t> (2024)</a:t>
            </a:r>
          </a:p>
          <a:p>
            <a:r>
              <a:rPr lang="en-GB" sz="2000" b="1" dirty="0"/>
              <a:t>King’s College London, Policy Institute</a:t>
            </a:r>
            <a:endParaRPr lang="en-GB" sz="2000" dirty="0"/>
          </a:p>
          <a:p>
            <a:r>
              <a:rPr lang="en-GB" sz="2000" i="1" dirty="0"/>
              <a:t>Do We Have Your Attention?</a:t>
            </a:r>
            <a:r>
              <a:rPr lang="en-GB" sz="2000" dirty="0"/>
              <a:t> (2022)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A264692-16F1-C84F-386E-77CF8361F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DF61-000E-CB14-2AB9-74227110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8F052AD-6B8C-EB26-81B1-E7229356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78" y="930804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D5265090-CC5B-F408-2150-52DDDE06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1" y="1638312"/>
            <a:ext cx="11033445" cy="3581376"/>
          </a:xfrm>
        </p:spPr>
        <p:txBody>
          <a:bodyPr rtlCol="0" anchor="t">
            <a:noAutofit/>
          </a:bodyPr>
          <a:lstStyle/>
          <a:p>
            <a:r>
              <a:rPr lang="en-GB" sz="2000" b="1" dirty="0"/>
              <a:t>McKinsey Global Institute</a:t>
            </a:r>
            <a:endParaRPr lang="en-GB" sz="2000" dirty="0"/>
          </a:p>
          <a:p>
            <a:r>
              <a:rPr lang="en-GB" sz="2000" i="1" dirty="0"/>
              <a:t>The Social Economy: Unlocking Value through Social Technologies</a:t>
            </a:r>
            <a:r>
              <a:rPr lang="en-GB" sz="2000" dirty="0"/>
              <a:t> (2012)</a:t>
            </a:r>
          </a:p>
          <a:p>
            <a:r>
              <a:rPr lang="en-GB" sz="2000" b="1" dirty="0"/>
              <a:t>Litmus</a:t>
            </a:r>
            <a:endParaRPr lang="en-GB" sz="2000" dirty="0"/>
          </a:p>
          <a:p>
            <a:r>
              <a:rPr lang="en-GB" sz="2000" i="1" dirty="0"/>
              <a:t>State of Email – Trends &amp; Engagement Reports</a:t>
            </a:r>
            <a:r>
              <a:rPr lang="en-GB" sz="2000" dirty="0"/>
              <a:t> (2024)</a:t>
            </a:r>
          </a:p>
          <a:p>
            <a:r>
              <a:rPr lang="en-GB" sz="2000" b="1" dirty="0" err="1"/>
              <a:t>Radicati</a:t>
            </a:r>
            <a:r>
              <a:rPr lang="en-GB" sz="2000" b="1" dirty="0"/>
              <a:t> Group</a:t>
            </a:r>
            <a:endParaRPr lang="en-GB" sz="2000" dirty="0"/>
          </a:p>
          <a:p>
            <a:r>
              <a:rPr lang="en-GB" sz="2000" i="1" dirty="0"/>
              <a:t>Email Statistics Report 2025–2029</a:t>
            </a:r>
            <a:r>
              <a:rPr lang="en-GB" sz="2000" dirty="0"/>
              <a:t> (2025)</a:t>
            </a:r>
          </a:p>
          <a:p>
            <a:r>
              <a:rPr lang="en-GB" sz="2000" b="1" dirty="0" err="1"/>
              <a:t>EmailToolTester</a:t>
            </a:r>
            <a:endParaRPr lang="en-GB" sz="2000" dirty="0"/>
          </a:p>
          <a:p>
            <a:r>
              <a:rPr lang="en-GB" sz="2000" i="1" dirty="0"/>
              <a:t>Email Subject Line Length Best Practices</a:t>
            </a:r>
            <a:r>
              <a:rPr lang="en-GB" sz="2000" dirty="0"/>
              <a:t> (2025)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D64BA0C6-C208-9119-0375-CF483F3E9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F904-77CF-5A7F-308E-B6983E872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4C0B924-0568-AB20-70BC-6F0D8799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78" y="930804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CDEE7F7-DE89-590C-49CA-515E32D0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1" y="1638312"/>
            <a:ext cx="11033445" cy="3581376"/>
          </a:xfrm>
        </p:spPr>
        <p:txBody>
          <a:bodyPr rtlCol="0" anchor="t">
            <a:noAutofit/>
          </a:bodyPr>
          <a:lstStyle/>
          <a:p>
            <a:r>
              <a:rPr lang="en-GB" sz="2000" b="1" dirty="0"/>
              <a:t>Twilio SendGrid</a:t>
            </a:r>
            <a:endParaRPr lang="en-GB" sz="2000" dirty="0"/>
          </a:p>
          <a:p>
            <a:r>
              <a:rPr lang="en-GB" sz="2000" i="1" dirty="0"/>
              <a:t>Global Email Engagement Benchmark Report</a:t>
            </a:r>
            <a:r>
              <a:rPr lang="en-GB" sz="2000" dirty="0"/>
              <a:t> (2025)</a:t>
            </a:r>
          </a:p>
          <a:p>
            <a:r>
              <a:rPr lang="en-GB" sz="2000" b="1" dirty="0" err="1"/>
              <a:t>dscout</a:t>
            </a:r>
            <a:r>
              <a:rPr lang="en-GB" sz="2000" b="1" dirty="0"/>
              <a:t> Research</a:t>
            </a:r>
            <a:endParaRPr lang="en-GB" sz="2000" dirty="0"/>
          </a:p>
          <a:p>
            <a:r>
              <a:rPr lang="en-GB" sz="2000" i="1" dirty="0"/>
              <a:t>Mobile Touches: How We Use Our Phones</a:t>
            </a:r>
            <a:r>
              <a:rPr lang="en-GB" sz="2000" dirty="0"/>
              <a:t> (2016)</a:t>
            </a:r>
          </a:p>
          <a:p>
            <a:r>
              <a:rPr lang="en-GB" sz="2000" b="1" dirty="0"/>
              <a:t>HubSpot Research</a:t>
            </a:r>
            <a:endParaRPr lang="en-GB" sz="2000" dirty="0"/>
          </a:p>
          <a:p>
            <a:r>
              <a:rPr lang="en-GB" sz="2000" i="1" dirty="0"/>
              <a:t>Call-to-Action Conversion Benchmarks</a:t>
            </a:r>
            <a:r>
              <a:rPr lang="en-GB" sz="2000" dirty="0"/>
              <a:t> (2024)</a:t>
            </a:r>
          </a:p>
          <a:p>
            <a:r>
              <a:rPr lang="en-GB" sz="2000" b="1" dirty="0"/>
              <a:t>Statista</a:t>
            </a:r>
            <a:endParaRPr lang="en-GB" sz="2000" dirty="0"/>
          </a:p>
          <a:p>
            <a:r>
              <a:rPr lang="en-GB" sz="2000" i="1" dirty="0"/>
              <a:t>Average Number of Emails Sent and Received per Day Worldwide</a:t>
            </a:r>
            <a:r>
              <a:rPr lang="en-GB" sz="2000" dirty="0"/>
              <a:t> (2024)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AB2AD77-93CF-3BB2-D845-AEB9EF368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87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DDDAB-DBCE-5E44-E24B-FEB20E415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2850F73-18C0-AC29-B242-B38AC96E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78" y="930804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C55EF797-30C1-E81C-F1EB-10846715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1" y="1638312"/>
            <a:ext cx="11033445" cy="3581376"/>
          </a:xfrm>
        </p:spPr>
        <p:txBody>
          <a:bodyPr rtlCol="0" anchor="t">
            <a:noAutofit/>
          </a:bodyPr>
          <a:lstStyle/>
          <a:p>
            <a:r>
              <a:rPr lang="en-GB" sz="2000" b="1" dirty="0"/>
              <a:t>Australian Government Style Manual</a:t>
            </a:r>
            <a:endParaRPr lang="en-GB" sz="2000" dirty="0"/>
          </a:p>
          <a:p>
            <a:r>
              <a:rPr lang="en-GB" sz="2000" i="1" dirty="0"/>
              <a:t>How People Read</a:t>
            </a:r>
            <a:r>
              <a:rPr lang="en-GB" sz="2000" dirty="0"/>
              <a:t> (2024)</a:t>
            </a:r>
          </a:p>
          <a:p>
            <a:r>
              <a:rPr lang="en-GB" sz="2000" b="1" dirty="0"/>
              <a:t>The Guardian</a:t>
            </a:r>
            <a:endParaRPr lang="en-GB" sz="2000" dirty="0"/>
          </a:p>
          <a:p>
            <a:r>
              <a:rPr lang="en-GB" sz="2000" i="1" dirty="0"/>
              <a:t>Goldfish Memory Myth Busted: Humans Can Pay Attention</a:t>
            </a:r>
            <a:r>
              <a:rPr lang="en-GB" sz="2000" dirty="0"/>
              <a:t> (2023)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9418C2E-A1C7-0ECC-D048-8A8B7B032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1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B9CB-C07C-3F45-1C46-51B41E55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766-11CB-9432-29F0-7BC59E22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13" y="2103437"/>
            <a:ext cx="10979573" cy="1325563"/>
          </a:xfrm>
        </p:spPr>
        <p:txBody>
          <a:bodyPr/>
          <a:lstStyle/>
          <a:p>
            <a:pPr algn="ctr"/>
            <a:r>
              <a:rPr lang="en-US" dirty="0"/>
              <a:t>HVALA NA POZORNOSTI!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F6FDB-2E74-F625-655F-265AA083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3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4BD3-93D7-EB2E-BAD2-13F23308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52FA-AD92-4EA2-BFF0-FB88A77E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hr-HR" sz="4400" b="1" noProof="0">
                <a:latin typeface="+mn-lt"/>
              </a:rPr>
              <a:t>1. </a:t>
            </a:r>
            <a:r>
              <a:rPr lang="en-GB"/>
              <a:t>Dobrodošli u digitalnu džunglu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45E7-ECDC-6EA8-1E90-C05726039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endParaRPr lang="hr-HR" sz="2000"/>
          </a:p>
          <a:p>
            <a:r>
              <a:rPr lang="hr-HR" sz="2000"/>
              <a:t>Svi komuniciramo digitalno.</a:t>
            </a:r>
          </a:p>
          <a:p>
            <a:endParaRPr lang="hr-HR" sz="2000"/>
          </a:p>
          <a:p>
            <a:r>
              <a:rPr lang="hr-HR" sz="2000"/>
              <a:t>Sve brže, sve kraće, sve glasnije.</a:t>
            </a:r>
          </a:p>
          <a:p>
            <a:endParaRPr lang="hr-HR" sz="2000"/>
          </a:p>
          <a:p>
            <a:r>
              <a:rPr lang="hr-HR" sz="2000"/>
              <a:t>A razumijemo se – sve manje.</a:t>
            </a:r>
            <a:endParaRPr lang="hr-HR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2241E-251A-74F3-1F02-5E3237FC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5375D241-0A2C-689E-BA42-D824C9323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1CA98-B80D-574B-E140-3B928D88C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1" name="Picture 10" descr="A goldfish holding a cell phone&#10;&#10;AI-generated content may be incorrect.">
            <a:extLst>
              <a:ext uri="{FF2B5EF4-FFF2-40B4-BE49-F238E27FC236}">
                <a16:creationId xmlns:a16="http://schemas.microsoft.com/office/drawing/2014/main" id="{708DBBBF-CF7F-C1EC-D47D-54BB12B91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8" y="1304890"/>
            <a:ext cx="3227634" cy="41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25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9F55D-6C58-80F9-C5B3-430AFD09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5570-8FA4-7284-13D6-86303381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 err="1"/>
              <a:t>Pažnja</a:t>
            </a:r>
            <a:r>
              <a:rPr lang="en-GB" dirty="0"/>
              <a:t> u </a:t>
            </a:r>
            <a:r>
              <a:rPr lang="en-GB" dirty="0" err="1"/>
              <a:t>digitalnom</a:t>
            </a:r>
            <a:r>
              <a:rPr lang="en-GB" dirty="0"/>
              <a:t> </a:t>
            </a:r>
            <a:r>
              <a:rPr lang="en-GB" dirty="0" err="1"/>
              <a:t>dobu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0B2D-8E0C-7211-5A41-92329727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Ljudi lako izgube pažnju.</a:t>
            </a:r>
          </a:p>
          <a:p>
            <a:endParaRPr lang="hr-HR" sz="2000" dirty="0"/>
          </a:p>
          <a:p>
            <a:r>
              <a:rPr lang="hr-HR" sz="2000" dirty="0"/>
              <a:t>Odlučuju u 3–5 sekundi hoće li nastaviti čitati.</a:t>
            </a:r>
          </a:p>
          <a:p>
            <a:endParaRPr lang="hr-HR" sz="2000" dirty="0"/>
          </a:p>
          <a:p>
            <a:r>
              <a:rPr lang="hr-HR" sz="2000" dirty="0"/>
              <a:t>Postali smo jako izbirljivi.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AA0F-C516-0D12-B34F-932B49D3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76F88D77-C372-392F-FE47-767663ADD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1974E-BC66-1DAC-5E60-FFDAF7886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7" name="Picture 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6A4C362-3EBC-6B46-E745-1F5756E24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36" y="1069335"/>
            <a:ext cx="3472513" cy="43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54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04F1-D822-7CD1-8497-1360138C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FD15-D782-6273-3823-DF6D564F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digitalna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6688-E143-9265-171D-EB191ED1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izgovorimo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napišemo</a:t>
            </a:r>
            <a:r>
              <a:rPr lang="en-GB" sz="2000" dirty="0"/>
              <a:t> </a:t>
            </a:r>
            <a:r>
              <a:rPr lang="en-GB" sz="2000" dirty="0" err="1"/>
              <a:t>putem</a:t>
            </a:r>
            <a:r>
              <a:rPr lang="en-GB" sz="2000" dirty="0"/>
              <a:t> </a:t>
            </a:r>
            <a:r>
              <a:rPr lang="en-GB" sz="2000" dirty="0" err="1"/>
              <a:t>tehnologije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ljudi</a:t>
            </a:r>
            <a:r>
              <a:rPr lang="en-GB" sz="2000" dirty="0"/>
              <a:t> o nama </a:t>
            </a:r>
            <a:r>
              <a:rPr lang="en-GB" sz="2000" dirty="0" err="1"/>
              <a:t>zaključe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toga.</a:t>
            </a:r>
          </a:p>
          <a:p>
            <a:r>
              <a:rPr lang="en-GB" sz="2000" dirty="0" err="1"/>
              <a:t>Digitalna</a:t>
            </a:r>
            <a:r>
              <a:rPr lang="en-GB" sz="2000" dirty="0"/>
              <a:t> </a:t>
            </a:r>
            <a:r>
              <a:rPr lang="en-GB" sz="2000" dirty="0" err="1"/>
              <a:t>komunikacija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samo</a:t>
            </a:r>
            <a:r>
              <a:rPr lang="en-GB" sz="2000" dirty="0"/>
              <a:t> ono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pošaljemo</a:t>
            </a:r>
            <a:r>
              <a:rPr lang="en-GB" sz="2000" dirty="0"/>
              <a:t>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, </a:t>
            </a:r>
            <a:r>
              <a:rPr lang="en-GB" sz="2000" dirty="0" err="1"/>
              <a:t>kada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s </a:t>
            </a:r>
            <a:r>
              <a:rPr lang="en-GB" sz="2000" dirty="0" err="1"/>
              <a:t>kojim</a:t>
            </a:r>
            <a:r>
              <a:rPr lang="en-GB" sz="2000" dirty="0"/>
              <a:t> </a:t>
            </a:r>
            <a:r>
              <a:rPr lang="en-GB" sz="2000" dirty="0" err="1"/>
              <a:t>tonom</a:t>
            </a:r>
            <a:r>
              <a:rPr lang="en-GB" sz="2000" dirty="0"/>
              <a:t> to </a:t>
            </a:r>
            <a:r>
              <a:rPr lang="en-GB" sz="2000" dirty="0" err="1"/>
              <a:t>činimo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Poruke</a:t>
            </a:r>
            <a:r>
              <a:rPr lang="en-GB" sz="2000" dirty="0"/>
              <a:t> ne </a:t>
            </a:r>
            <a:r>
              <a:rPr lang="en-GB" sz="2000" dirty="0" err="1"/>
              <a:t>žive</a:t>
            </a:r>
            <a:r>
              <a:rPr lang="en-GB" sz="2000" dirty="0"/>
              <a:t> same, one </a:t>
            </a:r>
            <a:r>
              <a:rPr lang="en-GB" sz="2000" dirty="0" err="1"/>
              <a:t>stvaraju</a:t>
            </a:r>
            <a:r>
              <a:rPr lang="en-GB" sz="2000" dirty="0"/>
              <a:t> </a:t>
            </a:r>
            <a:r>
              <a:rPr lang="en-GB" sz="2000" dirty="0" err="1"/>
              <a:t>percepciju</a:t>
            </a:r>
            <a:r>
              <a:rPr lang="en-GB" sz="2000" dirty="0"/>
              <a:t>.</a:t>
            </a:r>
          </a:p>
          <a:p>
            <a:r>
              <a:rPr lang="en-GB" sz="2000" dirty="0"/>
              <a:t>Danas se </a:t>
            </a:r>
            <a:r>
              <a:rPr lang="en-GB" sz="2000" dirty="0" err="1"/>
              <a:t>reputacija</a:t>
            </a:r>
            <a:r>
              <a:rPr lang="en-GB" sz="2000" dirty="0"/>
              <a:t> ne </a:t>
            </a:r>
            <a:r>
              <a:rPr lang="en-GB" sz="2000" dirty="0" err="1"/>
              <a:t>gradi</a:t>
            </a:r>
            <a:r>
              <a:rPr lang="en-GB" sz="2000" dirty="0"/>
              <a:t> </a:t>
            </a:r>
            <a:r>
              <a:rPr lang="en-GB" sz="2000" dirty="0" err="1"/>
              <a:t>kroz</a:t>
            </a:r>
            <a:r>
              <a:rPr lang="en-GB" sz="2000" dirty="0"/>
              <a:t> </a:t>
            </a:r>
            <a:r>
              <a:rPr lang="en-GB" sz="2000" dirty="0" err="1"/>
              <a:t>godine</a:t>
            </a:r>
            <a:r>
              <a:rPr lang="en-GB" sz="2000" dirty="0"/>
              <a:t>,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kroz</a:t>
            </a:r>
            <a:r>
              <a:rPr lang="en-GB" sz="2000" dirty="0"/>
              <a:t> tri </a:t>
            </a:r>
            <a:r>
              <a:rPr lang="en-GB" sz="2000" dirty="0" err="1"/>
              <a:t>rečenice</a:t>
            </a:r>
            <a:r>
              <a:rPr lang="en-GB" sz="2000" dirty="0"/>
              <a:t> u </a:t>
            </a:r>
            <a:r>
              <a:rPr lang="en-GB" sz="2000" dirty="0" err="1"/>
              <a:t>mailu</a:t>
            </a:r>
            <a:r>
              <a:rPr lang="en-GB" sz="2000" dirty="0"/>
              <a:t>, status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društvenoj</a:t>
            </a:r>
            <a:r>
              <a:rPr lang="en-GB" sz="2000" dirty="0"/>
              <a:t> </a:t>
            </a:r>
            <a:r>
              <a:rPr lang="en-GB" sz="2000" dirty="0" err="1"/>
              <a:t>mreži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način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koji </a:t>
            </a:r>
            <a:r>
              <a:rPr lang="en-GB" sz="2000" dirty="0" err="1"/>
              <a:t>pišemo</a:t>
            </a:r>
            <a:r>
              <a:rPr lang="en-GB" sz="2000" dirty="0"/>
              <a:t> </a:t>
            </a:r>
            <a:r>
              <a:rPr lang="en-GB" sz="2000" dirty="0" err="1"/>
              <a:t>poruku</a:t>
            </a:r>
            <a:r>
              <a:rPr lang="en-GB" sz="2000" dirty="0"/>
              <a:t> u </a:t>
            </a:r>
            <a:r>
              <a:rPr lang="en-GB" sz="2000" dirty="0" err="1"/>
              <a:t>grupi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‘OK.’ s </a:t>
            </a:r>
            <a:r>
              <a:rPr lang="en-GB" sz="3000" b="1" dirty="0" err="1"/>
              <a:t>točkom</a:t>
            </a:r>
            <a:r>
              <a:rPr lang="en-GB" sz="3000" b="1" dirty="0"/>
              <a:t> </a:t>
            </a:r>
            <a:r>
              <a:rPr lang="en-GB" sz="3000" b="1" dirty="0" err="1"/>
              <a:t>nije</a:t>
            </a:r>
            <a:r>
              <a:rPr lang="en-GB" sz="3000" b="1" dirty="0"/>
              <a:t> ‘OK.’, to je </a:t>
            </a:r>
            <a:r>
              <a:rPr lang="en-GB" sz="3000" b="1" dirty="0" err="1"/>
              <a:t>početak</a:t>
            </a:r>
            <a:r>
              <a:rPr lang="en-GB" sz="3000" b="1" dirty="0"/>
              <a:t> </a:t>
            </a:r>
            <a:r>
              <a:rPr lang="en-GB" sz="3000" b="1" dirty="0" err="1"/>
              <a:t>problema</a:t>
            </a:r>
            <a:r>
              <a:rPr lang="en-GB" sz="3000" b="1" dirty="0"/>
              <a:t>.</a:t>
            </a:r>
          </a:p>
          <a:p>
            <a:endParaRPr lang="en-GB" sz="2000" dirty="0"/>
          </a:p>
          <a:p>
            <a:endParaRPr lang="hr-HR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48CD-6FD2-A952-159A-0F118852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3465017-03E7-19EF-405A-1D4E56DB2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2F535-3180-DC3F-0C0E-F7FD856B0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80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A471-EB0E-70BD-8B7B-14A7EB2B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901-B837-9546-B894-2E710787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digitalna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E0E4-19F1-1E7F-5CB5-B8393F0C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endParaRPr lang="en-GB" sz="2000" dirty="0"/>
          </a:p>
          <a:p>
            <a:endParaRPr lang="hr-HR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53BC-410C-11B6-BA26-D9478CC2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0B5B4716-1BB1-86F4-3F34-8A95C342F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80D6C-4A70-0470-A6EE-19C323768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E2FE60F9-F14A-1AD1-645F-9D3512BAA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03" y="1177617"/>
            <a:ext cx="3603992" cy="45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223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CC0ED-A9A9-5615-3AB0-C5074B0C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B244-2F70-A2B6-7235-62272898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Koliko </a:t>
            </a:r>
            <a:r>
              <a:rPr lang="en-GB" dirty="0" err="1"/>
              <a:t>vremena</a:t>
            </a:r>
            <a:r>
              <a:rPr lang="en-GB" dirty="0"/>
              <a:t> </a:t>
            </a:r>
            <a:r>
              <a:rPr lang="en-GB" dirty="0" err="1"/>
              <a:t>provodimo</a:t>
            </a:r>
            <a:r>
              <a:rPr lang="en-GB" dirty="0"/>
              <a:t> online?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1A99-973D-E676-2A9E-E9611F18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000" dirty="0" err="1"/>
              <a:t>Prosječna</a:t>
            </a:r>
            <a:r>
              <a:rPr lang="en-GB" sz="2000" dirty="0"/>
              <a:t> </a:t>
            </a:r>
            <a:r>
              <a:rPr lang="en-GB" sz="2000" dirty="0" err="1"/>
              <a:t>odrasla</a:t>
            </a:r>
            <a:r>
              <a:rPr lang="en-GB" sz="2000" dirty="0"/>
              <a:t> </a:t>
            </a:r>
            <a:r>
              <a:rPr lang="en-GB" sz="2000" dirty="0" err="1"/>
              <a:t>osoba</a:t>
            </a:r>
            <a:r>
              <a:rPr lang="en-GB" sz="2000" dirty="0"/>
              <a:t> </a:t>
            </a:r>
            <a:r>
              <a:rPr lang="en-GB" sz="2000" dirty="0" err="1"/>
              <a:t>provede</a:t>
            </a:r>
            <a:r>
              <a:rPr lang="en-GB" sz="2000" dirty="0"/>
              <a:t> </a:t>
            </a:r>
            <a:r>
              <a:rPr lang="en-GB" sz="2000" b="1" dirty="0" err="1"/>
              <a:t>više</a:t>
            </a:r>
            <a:r>
              <a:rPr lang="en-GB" sz="2000" b="1" dirty="0"/>
              <a:t> od 3 </a:t>
            </a:r>
            <a:r>
              <a:rPr lang="en-GB" sz="2000" b="1" dirty="0" err="1"/>
              <a:t>sata</a:t>
            </a:r>
            <a:r>
              <a:rPr lang="en-GB" sz="2000" b="1" dirty="0"/>
              <a:t> </a:t>
            </a:r>
            <a:r>
              <a:rPr lang="en-GB" sz="2000" b="1" dirty="0" err="1"/>
              <a:t>dnevno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pametnom</a:t>
            </a:r>
            <a:r>
              <a:rPr lang="en-GB" sz="2000" dirty="0"/>
              <a:t> </a:t>
            </a:r>
            <a:r>
              <a:rPr lang="en-GB" sz="2000" dirty="0" err="1"/>
              <a:t>telefonu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Zajedno</a:t>
            </a:r>
            <a:r>
              <a:rPr lang="en-GB" sz="2000" dirty="0"/>
              <a:t> s </a:t>
            </a:r>
            <a:r>
              <a:rPr lang="en-GB" sz="2000" dirty="0" err="1"/>
              <a:t>računalom</a:t>
            </a:r>
            <a:r>
              <a:rPr lang="en-GB" sz="2000" dirty="0"/>
              <a:t>, to je </a:t>
            </a:r>
            <a:r>
              <a:rPr lang="en-GB" sz="2000" b="1" dirty="0" err="1"/>
              <a:t>više</a:t>
            </a:r>
            <a:r>
              <a:rPr lang="en-GB" sz="2000" b="1" dirty="0"/>
              <a:t> od 6 sati</a:t>
            </a:r>
            <a:r>
              <a:rPr lang="en-GB" sz="2000" dirty="0"/>
              <a:t> </a:t>
            </a:r>
            <a:r>
              <a:rPr lang="en-GB" sz="2000" dirty="0" err="1"/>
              <a:t>dnevno</a:t>
            </a:r>
            <a:r>
              <a:rPr lang="en-GB" sz="2000" dirty="0"/>
              <a:t> online.</a:t>
            </a:r>
          </a:p>
          <a:p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provodimo</a:t>
            </a:r>
            <a:r>
              <a:rPr lang="en-GB" sz="2000" dirty="0"/>
              <a:t> u </a:t>
            </a:r>
            <a:r>
              <a:rPr lang="en-GB" sz="2000" dirty="0" err="1"/>
              <a:t>razgovoru</a:t>
            </a:r>
            <a:r>
              <a:rPr lang="en-GB" sz="2000" dirty="0"/>
              <a:t>, </a:t>
            </a:r>
            <a:r>
              <a:rPr lang="en-GB" sz="2000" dirty="0" err="1"/>
              <a:t>šetnji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jelu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Svakog</a:t>
            </a:r>
            <a:r>
              <a:rPr lang="en-GB" sz="2000" dirty="0"/>
              <a:t> dana </a:t>
            </a:r>
            <a:r>
              <a:rPr lang="en-GB" sz="2000" dirty="0" err="1"/>
              <a:t>dodirnemo</a:t>
            </a:r>
            <a:r>
              <a:rPr lang="en-GB" sz="2000" dirty="0"/>
              <a:t> </a:t>
            </a:r>
            <a:r>
              <a:rPr lang="en-GB" sz="2000" dirty="0" err="1"/>
              <a:t>ekran</a:t>
            </a:r>
            <a:r>
              <a:rPr lang="en-GB" sz="2000" dirty="0"/>
              <a:t> </a:t>
            </a:r>
            <a:r>
              <a:rPr lang="en-GB" sz="2000" dirty="0" err="1"/>
              <a:t>više</a:t>
            </a:r>
            <a:r>
              <a:rPr lang="en-GB" sz="2000" dirty="0"/>
              <a:t> od </a:t>
            </a:r>
            <a:r>
              <a:rPr lang="en-GB" sz="2000" b="1" dirty="0"/>
              <a:t>2600 puta</a:t>
            </a:r>
            <a:r>
              <a:rPr lang="en-GB" sz="2000" dirty="0"/>
              <a:t>.</a:t>
            </a:r>
          </a:p>
          <a:p>
            <a:r>
              <a:rPr lang="en-GB" sz="2000" dirty="0"/>
              <a:t>85% </a:t>
            </a:r>
            <a:r>
              <a:rPr lang="en-GB" sz="2000" dirty="0" err="1"/>
              <a:t>odraslih</a:t>
            </a:r>
            <a:r>
              <a:rPr lang="en-GB" sz="2000" dirty="0"/>
              <a:t> </a:t>
            </a:r>
            <a:r>
              <a:rPr lang="en-GB" sz="2000" dirty="0" err="1"/>
              <a:t>provjeri</a:t>
            </a:r>
            <a:r>
              <a:rPr lang="en-GB" sz="2000" dirty="0"/>
              <a:t> </a:t>
            </a:r>
            <a:r>
              <a:rPr lang="en-GB" sz="2000" dirty="0" err="1"/>
              <a:t>mobitel</a:t>
            </a:r>
            <a:r>
              <a:rPr lang="en-GB" sz="2000" dirty="0"/>
              <a:t> u </a:t>
            </a:r>
            <a:r>
              <a:rPr lang="en-GB" sz="2000" dirty="0" err="1"/>
              <a:t>prvih</a:t>
            </a:r>
            <a:r>
              <a:rPr lang="en-GB" sz="2000" dirty="0"/>
              <a:t> 10 </a:t>
            </a:r>
            <a:r>
              <a:rPr lang="en-GB" sz="2000" dirty="0" err="1"/>
              <a:t>minuta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buđenja</a:t>
            </a:r>
            <a:r>
              <a:rPr lang="en-GB" sz="2000" dirty="0"/>
              <a:t>.</a:t>
            </a:r>
          </a:p>
          <a:p>
            <a:r>
              <a:rPr lang="en-GB" sz="2000" dirty="0"/>
              <a:t>1 od 3 </a:t>
            </a:r>
            <a:r>
              <a:rPr lang="en-GB" sz="2000" dirty="0" err="1"/>
              <a:t>osobe</a:t>
            </a:r>
            <a:r>
              <a:rPr lang="en-GB" sz="2000" dirty="0"/>
              <a:t> </a:t>
            </a:r>
            <a:r>
              <a:rPr lang="en-GB" sz="2000" dirty="0" err="1"/>
              <a:t>priznaje</a:t>
            </a:r>
            <a:r>
              <a:rPr lang="en-GB" sz="2000" dirty="0"/>
              <a:t> da “ne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izdržati</a:t>
            </a:r>
            <a:r>
              <a:rPr lang="en-GB" sz="2000" dirty="0"/>
              <a:t> 10 </a:t>
            </a:r>
            <a:r>
              <a:rPr lang="en-GB" sz="2000" dirty="0" err="1"/>
              <a:t>minuta</a:t>
            </a:r>
            <a:r>
              <a:rPr lang="en-GB" sz="2000" dirty="0"/>
              <a:t>” bez </a:t>
            </a:r>
            <a:r>
              <a:rPr lang="en-GB" sz="2000" dirty="0" err="1"/>
              <a:t>provjere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Najčešći</a:t>
            </a:r>
            <a:r>
              <a:rPr lang="en-GB" sz="2000" dirty="0"/>
              <a:t> </a:t>
            </a:r>
            <a:r>
              <a:rPr lang="en-GB" sz="2000" dirty="0" err="1"/>
              <a:t>pokret</a:t>
            </a:r>
            <a:r>
              <a:rPr lang="en-GB" sz="2000" dirty="0"/>
              <a:t> 21. </a:t>
            </a:r>
            <a:r>
              <a:rPr lang="en-GB" sz="2000" dirty="0" err="1"/>
              <a:t>stoljeća</a:t>
            </a:r>
            <a:r>
              <a:rPr lang="en-GB" sz="2000" dirty="0"/>
              <a:t>? Scroll.</a:t>
            </a:r>
          </a:p>
          <a:p>
            <a:pPr lvl="1"/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38FD5-4BF0-3C36-7152-B5889D84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AA4DFD9F-9FD9-6CA0-6E10-B80E68B32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F5A07-0B63-9AF3-6F18-8B9C1BCD3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29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892A6-0A24-B640-7DF1-11C8E148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BE8E-4AF9-765B-630A-2492BDEF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Koliko </a:t>
            </a:r>
            <a:r>
              <a:rPr lang="en-GB" dirty="0" err="1"/>
              <a:t>vremena</a:t>
            </a:r>
            <a:r>
              <a:rPr lang="en-GB" dirty="0"/>
              <a:t> </a:t>
            </a:r>
            <a:r>
              <a:rPr lang="en-GB" dirty="0" err="1"/>
              <a:t>provodimo</a:t>
            </a:r>
            <a:r>
              <a:rPr lang="en-GB" dirty="0"/>
              <a:t> online?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61D2-B02C-6ECE-6052-7D9FC9C1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000" b="1" dirty="0" err="1"/>
              <a:t>Digitalna</a:t>
            </a:r>
            <a:r>
              <a:rPr lang="en-GB" sz="4000" b="1" dirty="0"/>
              <a:t> </a:t>
            </a:r>
            <a:r>
              <a:rPr lang="en-GB" sz="4000" b="1" dirty="0" err="1"/>
              <a:t>komunikacija</a:t>
            </a:r>
            <a:r>
              <a:rPr lang="en-GB" sz="4000" b="1" dirty="0"/>
              <a:t> </a:t>
            </a:r>
            <a:r>
              <a:rPr lang="en-GB" sz="4000" b="1" dirty="0" err="1"/>
              <a:t>nije</a:t>
            </a:r>
            <a:r>
              <a:rPr lang="en-GB" sz="4000" b="1" dirty="0"/>
              <a:t> </a:t>
            </a:r>
            <a:r>
              <a:rPr lang="en-GB" sz="4000" b="1" dirty="0" err="1"/>
              <a:t>samo</a:t>
            </a:r>
            <a:r>
              <a:rPr lang="en-GB" sz="4000" b="1" dirty="0"/>
              <a:t> </a:t>
            </a:r>
            <a:r>
              <a:rPr lang="en-GB" sz="4000" b="1" dirty="0" err="1"/>
              <a:t>prijenos</a:t>
            </a:r>
            <a:r>
              <a:rPr lang="en-GB" sz="4000" b="1" dirty="0"/>
              <a:t> </a:t>
            </a:r>
            <a:r>
              <a:rPr lang="en-GB" sz="4000" b="1" dirty="0" err="1"/>
              <a:t>informacija</a:t>
            </a:r>
            <a:r>
              <a:rPr lang="en-GB" sz="4000" b="1" dirty="0"/>
              <a:t> – to je </a:t>
            </a:r>
            <a:r>
              <a:rPr lang="en-GB" sz="4000" b="1" dirty="0" err="1"/>
              <a:t>navika</a:t>
            </a:r>
            <a:r>
              <a:rPr lang="en-GB" sz="4000" b="1" dirty="0"/>
              <a:t>, </a:t>
            </a:r>
            <a:r>
              <a:rPr lang="en-GB" sz="4000" b="1" dirty="0" err="1"/>
              <a:t>refleks</a:t>
            </a:r>
            <a:r>
              <a:rPr lang="en-GB" sz="4000" b="1" dirty="0"/>
              <a:t>, </a:t>
            </a:r>
            <a:r>
              <a:rPr lang="en-GB" sz="4000" b="1" dirty="0" err="1"/>
              <a:t>emocija</a:t>
            </a:r>
            <a:r>
              <a:rPr lang="en-GB" sz="4000" b="1" dirty="0"/>
              <a:t>.</a:t>
            </a:r>
            <a:br>
              <a:rPr lang="en-GB" sz="4000" b="1" dirty="0"/>
            </a:br>
            <a:endParaRPr lang="en-GB" sz="4000" b="1" dirty="0"/>
          </a:p>
          <a:p>
            <a:pPr marL="0" indent="0" algn="ctr">
              <a:buNone/>
            </a:pPr>
            <a:r>
              <a:rPr lang="en-GB" sz="4000" b="1" dirty="0"/>
              <a:t>A </a:t>
            </a:r>
            <a:r>
              <a:rPr lang="en-GB" sz="4000" b="1" dirty="0" err="1"/>
              <a:t>tko</a:t>
            </a:r>
            <a:r>
              <a:rPr lang="en-GB" sz="4000" b="1" dirty="0"/>
              <a:t> </a:t>
            </a:r>
            <a:r>
              <a:rPr lang="en-GB" sz="4000" b="1" dirty="0" err="1"/>
              <a:t>razumije</a:t>
            </a:r>
            <a:r>
              <a:rPr lang="en-GB" sz="4000" b="1" dirty="0"/>
              <a:t> </a:t>
            </a:r>
            <a:r>
              <a:rPr lang="en-GB" sz="4000" b="1" dirty="0" err="1"/>
              <a:t>tu</a:t>
            </a:r>
            <a:r>
              <a:rPr lang="en-GB" sz="4000" b="1" dirty="0"/>
              <a:t> </a:t>
            </a:r>
            <a:r>
              <a:rPr lang="en-GB" sz="4000" b="1" dirty="0" err="1"/>
              <a:t>emociju</a:t>
            </a:r>
            <a:r>
              <a:rPr lang="en-GB" sz="4000" b="1" dirty="0"/>
              <a:t>, </a:t>
            </a:r>
            <a:r>
              <a:rPr lang="en-GB" sz="4000" b="1" dirty="0" err="1"/>
              <a:t>razumije</a:t>
            </a:r>
            <a:r>
              <a:rPr lang="en-GB" sz="4000" b="1" dirty="0"/>
              <a:t> </a:t>
            </a:r>
            <a:r>
              <a:rPr lang="en-GB" sz="4000" b="1" dirty="0" err="1"/>
              <a:t>publiku</a:t>
            </a:r>
            <a:r>
              <a:rPr lang="en-GB" sz="4000" b="1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C5F-7C29-9EF2-FBF8-A8F63A0F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8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3CC9BA9-3707-2B9C-B32B-7C52351C6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ACC6B1-6C7A-CE4D-61FB-587BA40D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44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31CD3-4E4F-35FB-6506-4B24DE7E2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F285-484D-247E-3EE1-269454F8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Zamke</a:t>
            </a:r>
            <a:r>
              <a:rPr lang="en-GB" dirty="0"/>
              <a:t> </a:t>
            </a:r>
            <a:r>
              <a:rPr lang="en-GB" dirty="0" err="1"/>
              <a:t>digitalnog</a:t>
            </a:r>
            <a:r>
              <a:rPr lang="en-GB" dirty="0"/>
              <a:t> </a:t>
            </a:r>
            <a:r>
              <a:rPr lang="en-GB" dirty="0" err="1"/>
              <a:t>doba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4F755-C85A-6749-E2D8-A1135DB2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en-GB" sz="2500" b="1" dirty="0"/>
              <a:t>1. </a:t>
            </a:r>
            <a:r>
              <a:rPr lang="en-GB" sz="2500" b="1" dirty="0" err="1"/>
              <a:t>Previše</a:t>
            </a:r>
            <a:r>
              <a:rPr lang="en-GB" sz="2500" b="1" dirty="0"/>
              <a:t> </a:t>
            </a:r>
            <a:r>
              <a:rPr lang="en-GB" sz="2500" b="1" dirty="0" err="1"/>
              <a:t>kanala</a:t>
            </a:r>
            <a:r>
              <a:rPr lang="en-GB" sz="2500" b="1" dirty="0"/>
              <a:t>, </a:t>
            </a:r>
            <a:r>
              <a:rPr lang="en-GB" sz="2500" b="1" dirty="0" err="1"/>
              <a:t>premalo</a:t>
            </a:r>
            <a:r>
              <a:rPr lang="en-GB" sz="2500" b="1" dirty="0"/>
              <a:t> </a:t>
            </a:r>
            <a:r>
              <a:rPr lang="en-GB" sz="2500" b="1" dirty="0" err="1"/>
              <a:t>fokusa</a:t>
            </a:r>
            <a:endParaRPr lang="en-GB" sz="2500" b="1" dirty="0"/>
          </a:p>
          <a:p>
            <a:pPr marL="0" indent="0">
              <a:buNone/>
            </a:pPr>
            <a:endParaRPr lang="en-GB" sz="2500" b="1" dirty="0"/>
          </a:p>
          <a:p>
            <a:pPr marL="0" indent="0">
              <a:buNone/>
            </a:pPr>
            <a:r>
              <a:rPr lang="en-GB" sz="2000" dirty="0" err="1"/>
              <a:t>Ljudi</a:t>
            </a:r>
            <a:r>
              <a:rPr lang="en-GB" sz="2000" dirty="0"/>
              <a:t> ne prate </a:t>
            </a:r>
            <a:r>
              <a:rPr lang="en-GB" sz="2000" dirty="0" err="1"/>
              <a:t>platformu</a:t>
            </a:r>
            <a:r>
              <a:rPr lang="en-GB" sz="2000" dirty="0"/>
              <a:t>,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osjećaj</a:t>
            </a:r>
            <a:r>
              <a:rPr lang="en-GB" sz="2000" dirty="0"/>
              <a:t> </a:t>
            </a:r>
            <a:r>
              <a:rPr lang="en-GB" sz="2000" dirty="0" err="1"/>
              <a:t>povjerenja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poruka</a:t>
            </a:r>
            <a:r>
              <a:rPr lang="en-GB" sz="2000" dirty="0"/>
              <a:t> ≠ </a:t>
            </a:r>
            <a:r>
              <a:rPr lang="en-GB" sz="2000" dirty="0" err="1"/>
              <a:t>bolja</a:t>
            </a:r>
            <a:r>
              <a:rPr lang="en-GB" sz="2000" dirty="0"/>
              <a:t> </a:t>
            </a:r>
            <a:r>
              <a:rPr lang="en-GB" sz="2000" dirty="0" err="1"/>
              <a:t>komunikacija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500" b="1" dirty="0"/>
              <a:t>2. Instant </a:t>
            </a:r>
            <a:r>
              <a:rPr lang="en-GB" sz="2500" b="1" dirty="0" err="1"/>
              <a:t>kultura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Brzo</a:t>
            </a:r>
            <a:r>
              <a:rPr lang="en-GB" sz="2000" dirty="0"/>
              <a:t> </a:t>
            </a:r>
            <a:r>
              <a:rPr lang="en-GB" sz="2000" dirty="0" err="1"/>
              <a:t>često</a:t>
            </a:r>
            <a:r>
              <a:rPr lang="en-GB" sz="2000" dirty="0"/>
              <a:t> </a:t>
            </a:r>
            <a:r>
              <a:rPr lang="en-GB" sz="2000" dirty="0" err="1"/>
              <a:t>znači</a:t>
            </a:r>
            <a:r>
              <a:rPr lang="en-GB" sz="2000" dirty="0"/>
              <a:t> </a:t>
            </a:r>
            <a:r>
              <a:rPr lang="en-GB" sz="2000" dirty="0" err="1"/>
              <a:t>plitko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bez </a:t>
            </a:r>
            <a:r>
              <a:rPr lang="en-GB" sz="2000" dirty="0" err="1"/>
              <a:t>razumijevanja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 err="1"/>
              <a:t>Mladi</a:t>
            </a:r>
            <a:r>
              <a:rPr lang="en-GB" sz="2000" dirty="0"/>
              <a:t> </a:t>
            </a:r>
            <a:r>
              <a:rPr lang="en-GB" sz="2000" dirty="0" err="1"/>
              <a:t>očekuju</a:t>
            </a:r>
            <a:r>
              <a:rPr lang="en-GB" sz="2000" dirty="0"/>
              <a:t> </a:t>
            </a:r>
            <a:r>
              <a:rPr lang="en-GB" sz="2000" dirty="0" err="1"/>
              <a:t>brzu</a:t>
            </a:r>
            <a:r>
              <a:rPr lang="en-GB" sz="2000" dirty="0"/>
              <a:t> </a:t>
            </a:r>
            <a:r>
              <a:rPr lang="en-GB" sz="2000" dirty="0" err="1"/>
              <a:t>reakciju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cijene</a:t>
            </a:r>
            <a:r>
              <a:rPr lang="en-GB" sz="2000" dirty="0"/>
              <a:t> ton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toplinu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371B-84D4-C943-6147-D7921051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46FCE10-BF32-6A3C-F469-4AC22C434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DF44BB-BFC0-2ABF-C307-51A010B5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31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1237</Words>
  <Application>Microsoft Office PowerPoint</Application>
  <PresentationFormat>Widescreen</PresentationFormat>
  <Paragraphs>242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3. PREDAVANJE DIGITALNA KOMUNIKACIJA</vt:lpstr>
      <vt:lpstr>SADRŽAJ</vt:lpstr>
      <vt:lpstr>1. Dobrodošli u digitalnu džunglu</vt:lpstr>
      <vt:lpstr>Pažnja u digitalnom dobu</vt:lpstr>
      <vt:lpstr>2. Što je digitalna komunikacija?</vt:lpstr>
      <vt:lpstr>Što je digitalna komunikacija?</vt:lpstr>
      <vt:lpstr>Koliko vremena provodimo online?</vt:lpstr>
      <vt:lpstr>Koliko vremena provodimo online?</vt:lpstr>
      <vt:lpstr>3. Zamke digitalnog doba</vt:lpstr>
      <vt:lpstr>Zamke digitalnog doba</vt:lpstr>
      <vt:lpstr>Zamke digitalnog doba</vt:lpstr>
      <vt:lpstr>4. Kako digitalna komunikacija mijenja generacije?</vt:lpstr>
      <vt:lpstr>Svaka generacija govori istu stvar, samo drugim jezikom.   Gen Z čita 40% manje teksta, ali reagira 3x brže na emoji i boju.</vt:lpstr>
      <vt:lpstr>5. Šuma informacija: kako se ne izgubiti</vt:lpstr>
      <vt:lpstr>6. Što da, što ne i zašto</vt:lpstr>
      <vt:lpstr>7. Deset digitalnih zapovijedi</vt:lpstr>
      <vt:lpstr>7. Deset digitalnih zapovijedi</vt:lpstr>
      <vt:lpstr>7. Deset digitalnih zapovijedi</vt:lpstr>
      <vt:lpstr>7. Deset digitalnih zapovijedi</vt:lpstr>
      <vt:lpstr>7. Devet digitalnih zapovijedi</vt:lpstr>
      <vt:lpstr>Zaključak</vt:lpstr>
      <vt:lpstr>Zaključak</vt:lpstr>
      <vt:lpstr>IZVORI</vt:lpstr>
      <vt:lpstr>IZVORI</vt:lpstr>
      <vt:lpstr>IZVORI</vt:lpstr>
      <vt:lpstr>IZVORI</vt:lpstr>
      <vt:lpstr>HVALA NA POZORNOSTI!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Amir Mulić - INAŠ</cp:lastModifiedBy>
  <cp:revision>80</cp:revision>
  <dcterms:created xsi:type="dcterms:W3CDTF">2021-08-17T10:54:28Z</dcterms:created>
  <dcterms:modified xsi:type="dcterms:W3CDTF">2025-11-19T08:53:48Z</dcterms:modified>
</cp:coreProperties>
</file>